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3" r:id="rId2"/>
    <p:sldId id="315" r:id="rId3"/>
    <p:sldId id="274" r:id="rId4"/>
    <p:sldId id="275" r:id="rId5"/>
    <p:sldId id="325" r:id="rId6"/>
    <p:sldId id="326" r:id="rId7"/>
    <p:sldId id="320" r:id="rId8"/>
    <p:sldId id="318" r:id="rId9"/>
    <p:sldId id="319" r:id="rId10"/>
    <p:sldId id="316" r:id="rId11"/>
    <p:sldId id="301" r:id="rId12"/>
    <p:sldId id="299" r:id="rId13"/>
    <p:sldId id="313" r:id="rId14"/>
    <p:sldId id="321" r:id="rId15"/>
    <p:sldId id="323" r:id="rId16"/>
    <p:sldId id="322" r:id="rId17"/>
    <p:sldId id="307" r:id="rId18"/>
    <p:sldId id="304" r:id="rId19"/>
    <p:sldId id="305" r:id="rId20"/>
    <p:sldId id="306" r:id="rId21"/>
    <p:sldId id="309" r:id="rId22"/>
    <p:sldId id="327" r:id="rId23"/>
    <p:sldId id="324" r:id="rId24"/>
    <p:sldId id="302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2" r:id="rId41"/>
  </p:sldIdLst>
  <p:sldSz cx="9906000" cy="6858000" type="A4"/>
  <p:notesSz cx="6858000" cy="9144000"/>
  <p:defaultTextStyle>
    <a:defPPr>
      <a:defRPr lang="cs-CZ"/>
    </a:defPPr>
    <a:lvl1pPr marL="0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9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38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5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7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drich Horacek" initials="OH" lastIdx="1" clrIdx="0">
    <p:extLst>
      <p:ext uri="{19B8F6BF-5375-455C-9EA6-DF929625EA0E}">
        <p15:presenceInfo xmlns:p15="http://schemas.microsoft.com/office/powerpoint/2012/main" userId="4b27e0688212a1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67E"/>
    <a:srgbClr val="F89F56"/>
    <a:srgbClr val="F68426"/>
    <a:srgbClr val="008080"/>
    <a:srgbClr val="3399FF"/>
    <a:srgbClr val="00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D484E-7D1D-46E2-BE74-18A7EF227605}" v="70" dt="2020-08-19T08:36:3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1" autoAdjust="0"/>
    <p:restoredTop sz="87355" autoAdjust="0"/>
  </p:normalViewPr>
  <p:slideViewPr>
    <p:cSldViewPr>
      <p:cViewPr varScale="1">
        <p:scale>
          <a:sx n="93" d="100"/>
          <a:sy n="93" d="100"/>
        </p:scale>
        <p:origin x="900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284A3-0DAE-4E47-86D2-E97FA1A1BAA9}" type="datetimeFigureOut">
              <a:rPr lang="cs-CZ" smtClean="0"/>
              <a:pPr/>
              <a:t>12.02.2021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798E5-43E7-4083-8F36-1E78529AA1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tory.cz/software/bluetooth-device-contro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25 LED diod funguje také jako snímač okolního světla.</a:t>
            </a:r>
          </a:p>
          <a:p>
            <a:r>
              <a:rPr lang="cs-CZ" dirty="0"/>
              <a:t>Nositelná elektronika, hračky a hříčky.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520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 a 11 má pul up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06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BBC – Britská veřejnoprávní televize organizovala vzdělávací projekt.</a:t>
            </a:r>
          </a:p>
          <a:p>
            <a:r>
              <a:rPr lang="cs-CZ" dirty="0"/>
              <a:t>80 léta – počítač BBC </a:t>
            </a:r>
            <a:r>
              <a:rPr lang="cs-CZ" dirty="0" err="1"/>
              <a:t>micro</a:t>
            </a:r>
            <a:r>
              <a:rPr lang="cs-CZ" dirty="0"/>
              <a:t> využívala většina škol ve Spojeném království.</a:t>
            </a:r>
          </a:p>
          <a:p>
            <a:r>
              <a:rPr lang="cs-CZ" dirty="0"/>
              <a:t>Hlavní cíl zpřístupnit drahý počítač žákům, aby ho uměli používat, případně je naučit programovat.</a:t>
            </a:r>
          </a:p>
          <a:p>
            <a:r>
              <a:rPr lang="cs-CZ" dirty="0"/>
              <a:t>Navzdory vysoké ceně se BBC </a:t>
            </a:r>
            <a:r>
              <a:rPr lang="cs-CZ" dirty="0" err="1"/>
              <a:t>micro</a:t>
            </a:r>
            <a:r>
              <a:rPr lang="cs-CZ" dirty="0"/>
              <a:t> používal i jako domácí počítač.</a:t>
            </a:r>
          </a:p>
          <a:p>
            <a:r>
              <a:rPr lang="cs-CZ" dirty="0"/>
              <a:t>2016 – BBC micro:bit dostali všichni žáci 7 tříd (11–12 let) v Británii.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71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Primárně orientován na školní mládež.</a:t>
            </a: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Lze vytvořit funkční program už v první vyučovací hodině.</a:t>
            </a:r>
          </a:p>
          <a:p>
            <a:endParaRPr lang="cs-CZ" dirty="0">
              <a:solidFill>
                <a:srgbClr val="000000"/>
              </a:solidFill>
              <a:latin typeface="Robot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Výhodou je velmi široký ekosystém platformy microbit – od součástek, přes moduly na plošných spojích až po edukativní hračky nebo stavebnice. Vše je navzájem provázáno a je možné se libovolně přesouvat mezi různými oblastmi podle technické vyspělosti jedince nebo potřeby motivovat hrou a podobně.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Realizace různých zábavných projektů, které přináší velkou motivaci naučit se nové věci a hlavně programovat.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65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Díky množství rozšiřujících modulů můžete realizovat i různé </a:t>
            </a:r>
            <a:r>
              <a:rPr lang="cs-CZ" dirty="0" err="1"/>
              <a:t>IoT</a:t>
            </a:r>
            <a:r>
              <a:rPr lang="cs-CZ" dirty="0"/>
              <a:t> projekty s větším množstvím čidel a </a:t>
            </a:r>
            <a:r>
              <a:rPr lang="cs-CZ" dirty="0" err="1"/>
              <a:t>aktuátorů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3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Nebo třeba roboty kompatibilní s LEGO a dálkově ovládané z mobilu nebo další desky microbit.</a:t>
            </a:r>
          </a:p>
          <a:p>
            <a:r>
              <a:rPr lang="cs-CZ" dirty="0"/>
              <a:t>Pro stavebnice LEGO je k dispozici celá řada produktů založených na microbit.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96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Přesměrování mládeže od dnešní pasivní konzumace médií k tvůrčí činnosti díky microbit!</a:t>
            </a:r>
            <a:endParaRPr lang="cs-CZ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ym typeface="Wingdings" panose="05000000000000000000" pitchFamily="2" charset="2"/>
              </a:rPr>
              <a:t>S microbit se dá pěkně pohrát, ale o to více naučit. Když něco člověka baví, jde to pak doslova samo. 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357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Nordic</a:t>
            </a:r>
            <a:r>
              <a:rPr lang="cs-CZ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nRF51822 - </a:t>
            </a: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ARM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Roboto"/>
              </a:rPr>
              <a:t>Cortex</a:t>
            </a: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 M0 (32b), 16MHz, 256kB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Roboto"/>
              </a:rPr>
              <a:t>Flash</a:t>
            </a: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, 16kB RAM, 10bit A/D.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V procesoru je snímač teploty.</a:t>
            </a:r>
            <a:endParaRPr lang="cs-CZ" dirty="0">
              <a:solidFill>
                <a:srgbClr val="000000"/>
              </a:solidFill>
              <a:latin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Bluetooth </a:t>
            </a:r>
            <a:r>
              <a:rPr lang="cs-CZ" dirty="0" err="1"/>
              <a:t>apka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https://codetory.cz/software/bluetooth-device-control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Pohybový senzor je na I2C.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09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0" y="273050"/>
            <a:ext cx="5537730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5784" tIns="47892" rIns="95784" bIns="47892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B7D17-7634-426F-B6AD-258684A38731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578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4" indent="-299324" algn="l" defTabSz="95783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hwkitchen.cz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hyperlink" Target="https://www.hwkitchen.cz/hrajici-snehova-vlocka-pro-micro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hwkitchen.cz/vodice-s-krokodyly-pro-microbit-3k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wkitchen.cz/bbc-microbit-rozsirujici-modul-pro-kontaktni-pole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hyperlink" Target="https://www.hwkitchen.cz/bbc-microbit-starter-k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hwkitchen.cz/edgebit-pro-microbit-ochranny-modul/" TargetMode="Externa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wkitchen.cz/bbc-micro-bit-akrylovy-ochranny-kryt-drzak-baterii/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1.png"/><Relationship Id="rId2" Type="http://schemas.openxmlformats.org/officeDocument/2006/relationships/hyperlink" Target="https://www.hwkitchen.cz/super-slim-obal-na-micro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hyperlink" Target="https://www.hwkitchen.cz/kittenbot-silikonovy-obal-na-microbit/" TargetMode="Externa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bcmicrobit/hardware/blob/master/V1.5/SCH_BBC-Microbit_V1.5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hwkitchen.cz/bbc-microbit-mikropocitac-pro-vyuku-programovani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wkitchen.cz/napajeci-adapter-12v-1a-pro-arduino-desku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hyperlink" Target="https://www.hwkitchen.cz/drzak-baterii-usb-kabel-pro-micro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wkitchen.cz/powerbit-pro-microbit-nositelny-napajeci-modul/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33.png"/><Relationship Id="rId4" Type="http://schemas.openxmlformats.org/officeDocument/2006/relationships/hyperlink" Target="https://www.hwkitchen.cz/bbc-microbit-napajeci-modul-3-3v-2a/" TargetMode="Externa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biti.cz/" TargetMode="External"/><Relationship Id="rId2" Type="http://schemas.openxmlformats.org/officeDocument/2006/relationships/hyperlink" Target="https://bit.ly/microbit-ebook-zdar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stlirna.hwkitchen.cz/category/novinky/tutorialy/microbit/" TargetMode="External"/><Relationship Id="rId5" Type="http://schemas.openxmlformats.org/officeDocument/2006/relationships/hyperlink" Target="https://tech.microbit.org/hardware/" TargetMode="External"/><Relationship Id="rId4" Type="http://schemas.openxmlformats.org/officeDocument/2006/relationships/hyperlink" Target="https://www.hwkitchen.cz/bbc-microbit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hwkitchen.cz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elektronika, obvod&#10;&#10;Popis byl vytvořen automaticky">
            <a:extLst>
              <a:ext uri="{FF2B5EF4-FFF2-40B4-BE49-F238E27FC236}">
                <a16:creationId xmlns:a16="http://schemas.microsoft.com/office/drawing/2014/main" id="{9E848AC8-2263-49D1-B740-BCFA6A0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32" y="1268760"/>
            <a:ext cx="7110536" cy="5332902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1468" y="-459432"/>
            <a:ext cx="9583064" cy="280831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cs-CZ" sz="7300" b="1" dirty="0">
              <a:solidFill>
                <a:srgbClr val="3399FF"/>
              </a:solidFill>
            </a:endParaRPr>
          </a:p>
          <a:p>
            <a:pPr algn="ctr">
              <a:buNone/>
            </a:pPr>
            <a:r>
              <a:rPr lang="cs-CZ" sz="13200" b="1" dirty="0">
                <a:solidFill>
                  <a:schemeClr val="accent6">
                    <a:lumMod val="75000"/>
                  </a:schemeClr>
                </a:solidFill>
              </a:rPr>
              <a:t>Jak na BBC micro:bit - 1</a:t>
            </a:r>
          </a:p>
          <a:p>
            <a:pPr algn="ctr">
              <a:buNone/>
            </a:pPr>
            <a:r>
              <a:rPr lang="cs-CZ" sz="13200" b="1" dirty="0">
                <a:solidFill>
                  <a:schemeClr val="accent6">
                    <a:lumMod val="75000"/>
                  </a:schemeClr>
                </a:solidFill>
              </a:rPr>
              <a:t>(Úvod)</a:t>
            </a:r>
          </a:p>
        </p:txBody>
      </p:sp>
      <p:pic>
        <p:nvPicPr>
          <p:cNvPr id="10" name="Obrázek 9">
            <a:hlinkClick r:id="rId4"/>
            <a:extLst>
              <a:ext uri="{FF2B5EF4-FFF2-40B4-BE49-F238E27FC236}">
                <a16:creationId xmlns:a16="http://schemas.microsoft.com/office/drawing/2014/main" id="{564380DA-C33C-4AD4-BF1D-EE7F5CC42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8" y="5301208"/>
            <a:ext cx="1794880" cy="1354021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703D14F-F390-430E-9A63-E00526E8A23E}"/>
              </a:ext>
            </a:extLst>
          </p:cNvPr>
          <p:cNvSpPr txBox="1">
            <a:spLocks/>
          </p:cNvSpPr>
          <p:nvPr/>
        </p:nvSpPr>
        <p:spPr>
          <a:xfrm>
            <a:off x="5711084" y="5229200"/>
            <a:ext cx="3850428" cy="1440160"/>
          </a:xfrm>
          <a:prstGeom prst="rect">
            <a:avLst/>
          </a:prstGeom>
        </p:spPr>
        <p:txBody>
          <a:bodyPr vert="horz" lIns="95784" tIns="47892" rIns="95784" bIns="47892" rtlCol="0" anchor="b"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cs-CZ" dirty="0"/>
              <a:t>Oldřich Horáček</a:t>
            </a:r>
            <a:endParaRPr lang="cs-CZ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Lithos" pitchFamily="50" charset="0"/>
                <a:ea typeface="Calibri"/>
                <a:cs typeface="Calibri"/>
                <a:sym typeface="Calibri"/>
                <a:hlinkClick r:id="rId4"/>
              </a:rPr>
              <a:t>www.hwkitchen.cz</a:t>
            </a:r>
            <a:endParaRPr lang="cs-CZ" sz="2200" dirty="0">
              <a:solidFill>
                <a:srgbClr val="000000"/>
              </a:solidFill>
              <a:latin typeface="Lithos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6F08CF-0998-406F-BC04-959FBF9A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96" y="847253"/>
            <a:ext cx="89154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9000" b="1" dirty="0">
                <a:solidFill>
                  <a:srgbClr val="FAB67E"/>
                </a:solidFill>
              </a:rPr>
              <a:t>ZÁBAVA -</a:t>
            </a:r>
            <a:r>
              <a:rPr lang="en-US" sz="9000" b="1" dirty="0">
                <a:solidFill>
                  <a:srgbClr val="FAB67E"/>
                </a:solidFill>
              </a:rPr>
              <a:t>&gt;</a:t>
            </a:r>
            <a:r>
              <a:rPr lang="cs-CZ" sz="9000" b="1" dirty="0">
                <a:solidFill>
                  <a:srgbClr val="F89F56"/>
                </a:solidFill>
              </a:rPr>
              <a:t> MOTIVACE </a:t>
            </a:r>
            <a:r>
              <a:rPr lang="en-US" sz="9000" b="1" dirty="0">
                <a:solidFill>
                  <a:srgbClr val="F89F56"/>
                </a:solidFill>
              </a:rPr>
              <a:t>-&gt;</a:t>
            </a:r>
            <a:r>
              <a:rPr lang="cs-CZ" sz="9000" b="1" dirty="0">
                <a:solidFill>
                  <a:srgbClr val="F89F56"/>
                </a:solidFill>
              </a:rPr>
              <a:t> </a:t>
            </a:r>
            <a:r>
              <a:rPr lang="cs-CZ" sz="9000" b="1" dirty="0">
                <a:solidFill>
                  <a:srgbClr val="F68426"/>
                </a:solidFill>
              </a:rPr>
              <a:t>ZNALOSTI </a:t>
            </a:r>
            <a:r>
              <a:rPr lang="en-US" sz="9000" b="1" dirty="0">
                <a:solidFill>
                  <a:srgbClr val="F68426"/>
                </a:solidFill>
              </a:rPr>
              <a:t>-&gt;</a:t>
            </a: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</a:rPr>
              <a:t> SCHOPNOSTI</a:t>
            </a:r>
            <a:r>
              <a:rPr lang="cs-CZ" sz="9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cs-CZ" sz="9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882FCC-3E45-4051-B843-1B848C1DE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5" y="0"/>
            <a:ext cx="869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6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2A16B-BE03-43B1-9FF1-5DF63238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2" y="188640"/>
            <a:ext cx="9689796" cy="1584176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Funkční prvky micro:bit – zespodu</a:t>
            </a:r>
            <a:endParaRPr lang="cs-CZ" sz="5700" dirty="0"/>
          </a:p>
        </p:txBody>
      </p:sp>
      <p:pic>
        <p:nvPicPr>
          <p:cNvPr id="11" name="Zástupný obsah 10" descr="Obsah obrázku hodiny&#10;&#10;Popis byl vytvořen automaticky">
            <a:extLst>
              <a:ext uri="{FF2B5EF4-FFF2-40B4-BE49-F238E27FC236}">
                <a16:creationId xmlns:a16="http://schemas.microsoft.com/office/drawing/2014/main" id="{B90EFED6-5DF2-4711-B0CB-F8F6C83B8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" y="2102192"/>
            <a:ext cx="9927061" cy="3775080"/>
          </a:xfrm>
        </p:spPr>
      </p:pic>
    </p:spTree>
    <p:extLst>
      <p:ext uri="{BB962C8B-B14F-4D97-AF65-F5344CB8AC3E}">
        <p14:creationId xmlns:p14="http://schemas.microsoft.com/office/powerpoint/2010/main" val="9400341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48A8C-007C-454E-AC81-ADA15044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53751"/>
            <a:ext cx="9705528" cy="1536611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Funkční prvky micro:bit – shora</a:t>
            </a:r>
            <a:endParaRPr lang="cs-CZ" sz="5700" dirty="0"/>
          </a:p>
        </p:txBody>
      </p:sp>
      <p:pic>
        <p:nvPicPr>
          <p:cNvPr id="9" name="Zástupný obsah 8" descr="Obsah obrázku objekt, hodiny, metr&#10;&#10;Popis byl vytvořen automaticky">
            <a:extLst>
              <a:ext uri="{FF2B5EF4-FFF2-40B4-BE49-F238E27FC236}">
                <a16:creationId xmlns:a16="http://schemas.microsoft.com/office/drawing/2014/main" id="{484ECD21-1022-417E-99E3-FE73C14BC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0065568" cy="3973351"/>
          </a:xfrm>
        </p:spPr>
      </p:pic>
    </p:spTree>
    <p:extLst>
      <p:ext uri="{BB962C8B-B14F-4D97-AF65-F5344CB8AC3E}">
        <p14:creationId xmlns:p14="http://schemas.microsoft.com/office/powerpoint/2010/main" val="24913280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3EE3E-CE12-492E-8FE5-933B1D04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4624"/>
            <a:ext cx="8915400" cy="1426169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Plošky </a:t>
            </a: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0, 1, 2, 3V a GND</a:t>
            </a:r>
            <a:endParaRPr lang="cs-CZ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59164-0869-43E3-93A7-B9065601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72" y="1268760"/>
            <a:ext cx="9505056" cy="5616624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000000"/>
                </a:solidFill>
              </a:rPr>
              <a:t>Postačí pro </a:t>
            </a:r>
            <a:r>
              <a:rPr lang="cs-CZ" sz="3600" b="1" dirty="0">
                <a:solidFill>
                  <a:srgbClr val="000000"/>
                </a:solidFill>
              </a:rPr>
              <a:t>první pokusy a programování</a:t>
            </a:r>
          </a:p>
          <a:p>
            <a:r>
              <a:rPr lang="cs-CZ" sz="3600" b="0" i="0" dirty="0">
                <a:solidFill>
                  <a:srgbClr val="000000"/>
                </a:solidFill>
                <a:effectLst/>
              </a:rPr>
              <a:t>Otvory </a:t>
            </a:r>
            <a:r>
              <a:rPr lang="cs-CZ" sz="3600" b="0" i="0" dirty="0">
                <a:effectLst/>
              </a:rPr>
              <a:t>Ø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4 mm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pro banánky </a:t>
            </a:r>
            <a:r>
              <a:rPr lang="cs-CZ" sz="3600" b="1" dirty="0">
                <a:solidFill>
                  <a:srgbClr val="000000"/>
                </a:solidFill>
              </a:rPr>
              <a:t>a </a:t>
            </a:r>
            <a:r>
              <a:rPr lang="cs-CZ" sz="3600" b="1" i="0" dirty="0" err="1">
                <a:solidFill>
                  <a:srgbClr val="000000"/>
                </a:solidFill>
                <a:effectLst/>
              </a:rPr>
              <a:t>krokosvorky</a:t>
            </a:r>
            <a:endParaRPr lang="cs-CZ" sz="3600" b="1" i="0" dirty="0">
              <a:solidFill>
                <a:srgbClr val="000000"/>
              </a:solidFill>
              <a:effectLst/>
            </a:endParaRPr>
          </a:p>
          <a:p>
            <a:r>
              <a:rPr lang="cs-CZ" sz="3600" dirty="0">
                <a:solidFill>
                  <a:srgbClr val="000000"/>
                </a:solidFill>
              </a:rPr>
              <a:t>Plošky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0, 1, 2 jsou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univerzální GPIO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a umožňují měřit i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analogové napětí</a:t>
            </a:r>
          </a:p>
          <a:p>
            <a:r>
              <a:rPr lang="cs-CZ" sz="3600" dirty="0">
                <a:solidFill>
                  <a:srgbClr val="000000"/>
                </a:solidFill>
              </a:rPr>
              <a:t>Plošky 3 V a GND slouží </a:t>
            </a:r>
            <a:r>
              <a:rPr lang="cs-CZ" sz="3600" b="1" dirty="0">
                <a:solidFill>
                  <a:srgbClr val="000000"/>
                </a:solidFill>
              </a:rPr>
              <a:t>pro napájení vlastních obvodů</a:t>
            </a:r>
            <a:r>
              <a:rPr lang="cs-CZ" sz="3600" dirty="0">
                <a:solidFill>
                  <a:srgbClr val="000000"/>
                </a:solidFill>
              </a:rPr>
              <a:t> z micro:bit (pozor na zkrat!) nebo pro připojení zdroje napětí 3 V.</a:t>
            </a:r>
          </a:p>
          <a:p>
            <a:r>
              <a:rPr lang="cs-CZ" sz="3600" b="0" i="0" dirty="0">
                <a:solidFill>
                  <a:srgbClr val="000000"/>
                </a:solidFill>
                <a:effectLst/>
              </a:rPr>
              <a:t>Tři piny postačí dokonce na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jednoduchý podvozek nebo dotykový klavír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5300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6701C02B-E775-4816-AA18-22233499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30" y="3645024"/>
            <a:ext cx="2905125" cy="2647950"/>
          </a:xfrm>
          <a:prstGeom prst="rect">
            <a:avLst/>
          </a:prstGeom>
        </p:spPr>
      </p:pic>
      <p:pic>
        <p:nvPicPr>
          <p:cNvPr id="4" name="Obrázek 3">
            <a:hlinkClick r:id="rId4"/>
            <a:extLst>
              <a:ext uri="{FF2B5EF4-FFF2-40B4-BE49-F238E27FC236}">
                <a16:creationId xmlns:a16="http://schemas.microsoft.com/office/drawing/2014/main" id="{8D0DD992-DD81-4049-8FB8-490ED57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16" y="456133"/>
            <a:ext cx="4713176" cy="4512866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8F7881-3C1E-4E40-8A42-EC9BCB109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009" y="126281"/>
            <a:ext cx="2495550" cy="4191000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6748069-B94C-4BD5-AF22-50B53F33BAA5}"/>
              </a:ext>
            </a:extLst>
          </p:cNvPr>
          <p:cNvGrpSpPr/>
          <p:nvPr/>
        </p:nvGrpSpPr>
        <p:grpSpPr>
          <a:xfrm>
            <a:off x="2144688" y="4869160"/>
            <a:ext cx="4305871" cy="1456617"/>
            <a:chOff x="2300420" y="4903776"/>
            <a:chExt cx="4305871" cy="1456617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F6E07B7-72E6-4445-A91A-8F2970BB4CAE}"/>
                </a:ext>
              </a:extLst>
            </p:cNvPr>
            <p:cNvSpPr txBox="1"/>
            <p:nvPr/>
          </p:nvSpPr>
          <p:spPr>
            <a:xfrm>
              <a:off x="3762711" y="4903776"/>
              <a:ext cx="28435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VODIČE S KROKODÝLY</a:t>
              </a:r>
            </a:p>
          </p:txBody>
        </p:sp>
        <p:pic>
          <p:nvPicPr>
            <p:cNvPr id="14" name="Obrázek 13" descr="Obsah obrázku kreslení&#10;&#10;Popis byl vytvořen automaticky">
              <a:extLst>
                <a:ext uri="{FF2B5EF4-FFF2-40B4-BE49-F238E27FC236}">
                  <a16:creationId xmlns:a16="http://schemas.microsoft.com/office/drawing/2014/main" id="{95EE22B0-A122-4529-9968-D1BFDFD6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7319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50260D9F-D68A-492D-B26A-6D1762075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616" y="3315096"/>
            <a:ext cx="4725570" cy="3359948"/>
          </a:xfrm>
          <a:prstGeom prst="rect">
            <a:avLst/>
          </a:prstGeom>
        </p:spPr>
      </p:pic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FD65C5C7-EE03-4F81-949F-C9C369289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26" y="258700"/>
            <a:ext cx="3087816" cy="2810260"/>
          </a:xfrm>
          <a:prstGeom prst="rect">
            <a:avLst/>
          </a:prstGeom>
        </p:spPr>
      </p:pic>
      <p:pic>
        <p:nvPicPr>
          <p:cNvPr id="8" name="Obrázek 7">
            <a:hlinkClick r:id="rId4"/>
            <a:extLst>
              <a:ext uri="{FF2B5EF4-FFF2-40B4-BE49-F238E27FC236}">
                <a16:creationId xmlns:a16="http://schemas.microsoft.com/office/drawing/2014/main" id="{4E9E461A-DCAD-4625-96E7-66FB388C5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4" y="69051"/>
            <a:ext cx="4258049" cy="3359949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93F9775-2B55-45B5-BF93-54017950151F}"/>
              </a:ext>
            </a:extLst>
          </p:cNvPr>
          <p:cNvGrpSpPr/>
          <p:nvPr/>
        </p:nvGrpSpPr>
        <p:grpSpPr>
          <a:xfrm>
            <a:off x="2859224" y="2586787"/>
            <a:ext cx="4305871" cy="1456617"/>
            <a:chOff x="2300420" y="4903776"/>
            <a:chExt cx="4305871" cy="1456617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B87F51C-2C01-4FE0-987F-7CCEB20391A5}"/>
                </a:ext>
              </a:extLst>
            </p:cNvPr>
            <p:cNvSpPr txBox="1"/>
            <p:nvPr/>
          </p:nvSpPr>
          <p:spPr>
            <a:xfrm>
              <a:off x="3762711" y="4903776"/>
              <a:ext cx="28435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Moduly s konektory</a:t>
              </a:r>
            </a:p>
          </p:txBody>
        </p:sp>
        <p:pic>
          <p:nvPicPr>
            <p:cNvPr id="20" name="Obrázek 19" descr="Obsah obrázku kreslení&#10;&#10;Popis byl vytvořen automaticky">
              <a:extLst>
                <a:ext uri="{FF2B5EF4-FFF2-40B4-BE49-F238E27FC236}">
                  <a16:creationId xmlns:a16="http://schemas.microsoft.com/office/drawing/2014/main" id="{A9E5EA22-0E1A-4050-9167-3C847290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2" name="Obrázek 1">
            <a:hlinkClick r:id="rId8"/>
            <a:extLst>
              <a:ext uri="{FF2B5EF4-FFF2-40B4-BE49-F238E27FC236}">
                <a16:creationId xmlns:a16="http://schemas.microsoft.com/office/drawing/2014/main" id="{40C4945C-1974-412B-A883-CA405D08F9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36" y="3810859"/>
            <a:ext cx="3155822" cy="27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16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hlinkClick r:id="rId2"/>
            <a:extLst>
              <a:ext uri="{FF2B5EF4-FFF2-40B4-BE49-F238E27FC236}">
                <a16:creationId xmlns:a16="http://schemas.microsoft.com/office/drawing/2014/main" id="{CF007C53-7137-4ED4-B85E-3C6E417B9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5" y="4273855"/>
            <a:ext cx="4651429" cy="225148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A96D8-F019-40FB-B759-8839B67F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hlinkClick r:id="rId4"/>
            <a:extLst>
              <a:ext uri="{FF2B5EF4-FFF2-40B4-BE49-F238E27FC236}">
                <a16:creationId xmlns:a16="http://schemas.microsoft.com/office/drawing/2014/main" id="{2A651256-42E5-459C-A40B-F22D3E5CF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461" y="1297910"/>
            <a:ext cx="5771959" cy="26509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3A47C42-2617-4B7E-854E-48D4E786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024" y="153194"/>
            <a:ext cx="3409950" cy="971550"/>
          </a:xfrm>
          <a:prstGeom prst="rect">
            <a:avLst/>
          </a:prstGeom>
        </p:spPr>
      </p:pic>
      <p:pic>
        <p:nvPicPr>
          <p:cNvPr id="11" name="Obrázek 10">
            <a:hlinkClick r:id="rId2"/>
            <a:extLst>
              <a:ext uri="{FF2B5EF4-FFF2-40B4-BE49-F238E27FC236}">
                <a16:creationId xmlns:a16="http://schemas.microsoft.com/office/drawing/2014/main" id="{8477C439-7C78-4EA9-B012-6398A5B78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06" y="4226811"/>
            <a:ext cx="3074417" cy="2546387"/>
          </a:xfrm>
          <a:prstGeom prst="rect">
            <a:avLst/>
          </a:prstGeom>
        </p:spPr>
      </p:pic>
      <p:pic>
        <p:nvPicPr>
          <p:cNvPr id="22" name="Obrázek 21">
            <a:hlinkClick r:id="rId8"/>
            <a:extLst>
              <a:ext uri="{FF2B5EF4-FFF2-40B4-BE49-F238E27FC236}">
                <a16:creationId xmlns:a16="http://schemas.microsoft.com/office/drawing/2014/main" id="{8D39EA94-1C1D-41FA-AD67-D3D47E39A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312" y="1731672"/>
            <a:ext cx="2369270" cy="2542183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B91EB32-D4D2-466D-8CA2-C79F3BE846B1}"/>
              </a:ext>
            </a:extLst>
          </p:cNvPr>
          <p:cNvGrpSpPr/>
          <p:nvPr/>
        </p:nvGrpSpPr>
        <p:grpSpPr>
          <a:xfrm>
            <a:off x="359097" y="281219"/>
            <a:ext cx="4305871" cy="1456617"/>
            <a:chOff x="2300420" y="4903776"/>
            <a:chExt cx="4305871" cy="1456617"/>
          </a:xfrm>
        </p:grpSpPr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AD35786-9116-4283-8549-CC500E4AF969}"/>
                </a:ext>
              </a:extLst>
            </p:cNvPr>
            <p:cNvSpPr txBox="1"/>
            <p:nvPr/>
          </p:nvSpPr>
          <p:spPr>
            <a:xfrm>
              <a:off x="3762711" y="4903776"/>
              <a:ext cx="28435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Kryty a obaly</a:t>
              </a:r>
              <a:endParaRPr lang="cs-CZ" sz="4000" b="0" i="0" cap="all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pic>
          <p:nvPicPr>
            <p:cNvPr id="25" name="Obrázek 24" descr="Obsah obrázku kreslení&#10;&#10;Popis byl vytvořen automaticky">
              <a:extLst>
                <a:ext uri="{FF2B5EF4-FFF2-40B4-BE49-F238E27FC236}">
                  <a16:creationId xmlns:a16="http://schemas.microsoft.com/office/drawing/2014/main" id="{DB5BE714-6950-402E-AA15-729858035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740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B4268-65DF-4B18-A5AB-B3D4615B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752"/>
            <a:ext cx="8915400" cy="1143000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Zlacený konektor micro:bit</a:t>
            </a:r>
            <a:endParaRPr lang="cs-CZ" sz="5700" dirty="0"/>
          </a:p>
        </p:txBody>
      </p:sp>
      <p:pic>
        <p:nvPicPr>
          <p:cNvPr id="5" name="Zástupný obsah 4" descr="Obsah obrázku vsedě, počítač, monitor, vzdálené&#10;&#10;Popis byl vytvořen automaticky">
            <a:extLst>
              <a:ext uri="{FF2B5EF4-FFF2-40B4-BE49-F238E27FC236}">
                <a16:creationId xmlns:a16="http://schemas.microsoft.com/office/drawing/2014/main" id="{A3121A18-E055-4B47-9582-4649C30C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1090122"/>
            <a:ext cx="6768752" cy="5683918"/>
          </a:xfrm>
        </p:spPr>
      </p:pic>
    </p:spTree>
    <p:extLst>
      <p:ext uri="{BB962C8B-B14F-4D97-AF65-F5344CB8AC3E}">
        <p14:creationId xmlns:p14="http://schemas.microsoft.com/office/powerpoint/2010/main" val="357931113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FB5D5-9975-4F84-A802-D9DA2AEB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1143000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Jak napájet micro:bit?</a:t>
            </a:r>
            <a:endParaRPr lang="cs-CZ" sz="5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35B37-AAAA-4908-A9C3-FFA3D270C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Přes USB kabel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z PC nebo notebooku</a:t>
            </a:r>
          </a:p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Přes konektor JST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na microbitu</a:t>
            </a:r>
          </a:p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Přes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pin 3V zlaceného konektoru</a:t>
            </a:r>
          </a:p>
          <a:p>
            <a:pPr algn="l">
              <a:buFont typeface="+mj-lt"/>
              <a:buAutoNum type="arabicPeriod"/>
            </a:pPr>
            <a:r>
              <a:rPr lang="cs-CZ" sz="3600" dirty="0">
                <a:hlinkClick r:id="rId2"/>
              </a:rPr>
              <a:t>Schéma zapojení BBC micro:bit</a:t>
            </a:r>
            <a:endParaRPr lang="cs-CZ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0881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BFB4E5E-613C-4A20-A519-EA6D653C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 Přes USB kabel z PC nebo notebooku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7F7ACE8-9913-4281-B484-FE9D5583A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0" y="1927373"/>
            <a:ext cx="9433048" cy="4525963"/>
          </a:xfrm>
        </p:spPr>
        <p:txBody>
          <a:bodyPr>
            <a:normAutofit/>
          </a:bodyPr>
          <a:lstStyle/>
          <a:p>
            <a:r>
              <a:rPr lang="cs-CZ" sz="3600" b="0" i="0" dirty="0">
                <a:solidFill>
                  <a:srgbClr val="000000"/>
                </a:solidFill>
                <a:effectLst/>
              </a:rPr>
              <a:t>Proudový odběr z USB 5 V max 120 mA</a:t>
            </a:r>
          </a:p>
          <a:p>
            <a:r>
              <a:rPr lang="cs-CZ" sz="3600" dirty="0">
                <a:solidFill>
                  <a:srgbClr val="000000"/>
                </a:solidFill>
              </a:rPr>
              <a:t>30 mA je potřeba pro činnost obvodů na desce</a:t>
            </a:r>
          </a:p>
          <a:p>
            <a:r>
              <a:rPr lang="cs-CZ" sz="3600" dirty="0">
                <a:solidFill>
                  <a:srgbClr val="000000"/>
                </a:solidFill>
              </a:rPr>
              <a:t>90 mA je k dispozici pro externí obvody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916FF5-A5B5-4C5A-8F69-793218ACE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3794961"/>
            <a:ext cx="5976664" cy="30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36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F3D16C1-EE36-4F73-9E59-0264B9AC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220687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Co je to ten micro:bit?</a:t>
            </a:r>
            <a:endParaRPr lang="en-US" sz="5700" b="1" dirty="0">
              <a:solidFill>
                <a:srgbClr val="00808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BDD91C7-6434-469C-947E-70E63CA3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18" y="1279301"/>
            <a:ext cx="9711529" cy="4525963"/>
          </a:xfrm>
        </p:spPr>
        <p:txBody>
          <a:bodyPr/>
          <a:lstStyle/>
          <a:p>
            <a:pPr marL="0" indent="0">
              <a:buNone/>
            </a:pPr>
            <a:r>
              <a:rPr lang="cs-CZ" sz="3600" dirty="0"/>
              <a:t>Výukový mikropočítač na hravé osvojení základů programování. </a:t>
            </a:r>
            <a:r>
              <a:rPr lang="cs-CZ" sz="3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 učitele, studenty, tvůrce, </a:t>
            </a:r>
            <a:r>
              <a:rPr lang="cs-CZ" sz="36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bastlíře</a:t>
            </a:r>
            <a:r>
              <a:rPr lang="cs-CZ" sz="3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i umělce.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Obrázek 8" descr="sdsd">
            <a:extLst>
              <a:ext uri="{FF2B5EF4-FFF2-40B4-BE49-F238E27FC236}">
                <a16:creationId xmlns:a16="http://schemas.microsoft.com/office/drawing/2014/main" id="{BD728725-5B5C-4C67-B546-5EBDAA28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3249808"/>
            <a:ext cx="5542287" cy="356356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0BBE49F-4DBC-44DE-9063-9EC344EA5706}"/>
              </a:ext>
            </a:extLst>
          </p:cNvPr>
          <p:cNvSpPr txBox="1"/>
          <p:nvPr/>
        </p:nvSpPr>
        <p:spPr>
          <a:xfrm>
            <a:off x="2217629" y="3314079"/>
            <a:ext cx="33123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500" b="1" dirty="0">
                <a:solidFill>
                  <a:srgbClr val="202122"/>
                </a:solidFill>
              </a:rPr>
              <a:t>BBC </a:t>
            </a:r>
            <a:r>
              <a:rPr lang="cs-CZ" sz="2500" b="1" dirty="0" err="1">
                <a:solidFill>
                  <a:srgbClr val="202122"/>
                </a:solidFill>
              </a:rPr>
              <a:t>Micro</a:t>
            </a:r>
            <a:endParaRPr lang="cs-CZ" sz="2500" b="1" dirty="0">
              <a:solidFill>
                <a:srgbClr val="202122"/>
              </a:solidFill>
            </a:endParaRPr>
          </a:p>
          <a:p>
            <a:pPr algn="ctr"/>
            <a:r>
              <a:rPr lang="cs-CZ" sz="2500" b="1" dirty="0">
                <a:solidFill>
                  <a:srgbClr val="202122"/>
                </a:solidFill>
              </a:rPr>
              <a:t>(1981)</a:t>
            </a:r>
          </a:p>
        </p:txBody>
      </p:sp>
      <p:pic>
        <p:nvPicPr>
          <p:cNvPr id="12" name="Obrázek 11" descr="BBC micro:bit&#10;">
            <a:hlinkClick r:id="rId4"/>
            <a:extLst>
              <a:ext uri="{FF2B5EF4-FFF2-40B4-BE49-F238E27FC236}">
                <a16:creationId xmlns:a16="http://schemas.microsoft.com/office/drawing/2014/main" id="{220DB594-8565-4AFF-A96E-E450D282C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93870"/>
            <a:ext cx="1512168" cy="113420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D5C66E9-A3F6-48AA-8FB1-989A19422EB5}"/>
              </a:ext>
            </a:extLst>
          </p:cNvPr>
          <p:cNvSpPr txBox="1"/>
          <p:nvPr/>
        </p:nvSpPr>
        <p:spPr>
          <a:xfrm>
            <a:off x="5602089" y="3694447"/>
            <a:ext cx="41933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500" b="1" i="0" dirty="0">
                <a:solidFill>
                  <a:srgbClr val="202122"/>
                </a:solidFill>
                <a:effectLst/>
              </a:rPr>
              <a:t>BBC micro:bit</a:t>
            </a:r>
          </a:p>
          <a:p>
            <a:pPr algn="ctr"/>
            <a:r>
              <a:rPr lang="cs-CZ" sz="2500" b="1" dirty="0">
                <a:solidFill>
                  <a:srgbClr val="202122"/>
                </a:solidFill>
              </a:rPr>
              <a:t>(</a:t>
            </a:r>
            <a:r>
              <a:rPr lang="cs-CZ" sz="2500" b="1" i="0" dirty="0">
                <a:solidFill>
                  <a:srgbClr val="202122"/>
                </a:solidFill>
                <a:effectLst/>
              </a:rPr>
              <a:t>2016)</a:t>
            </a:r>
            <a:endParaRPr lang="cs-CZ" sz="2500" b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E8821E5-A255-4642-9D53-2A7B6A3AF42C}"/>
              </a:ext>
            </a:extLst>
          </p:cNvPr>
          <p:cNvSpPr txBox="1"/>
          <p:nvPr/>
        </p:nvSpPr>
        <p:spPr>
          <a:xfrm>
            <a:off x="6561483" y="5517232"/>
            <a:ext cx="2495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202122"/>
                </a:solidFill>
                <a:effectLst/>
              </a:rPr>
              <a:t>70 x menší</a:t>
            </a:r>
          </a:p>
          <a:p>
            <a:r>
              <a:rPr lang="cs-CZ" sz="2000" b="0" i="0" dirty="0">
                <a:solidFill>
                  <a:srgbClr val="202122"/>
                </a:solidFill>
                <a:effectLst/>
              </a:rPr>
              <a:t>20 x výkonnější</a:t>
            </a:r>
          </a:p>
          <a:p>
            <a:r>
              <a:rPr lang="cs-CZ" sz="2000" dirty="0">
                <a:solidFill>
                  <a:srgbClr val="202122"/>
                </a:solidFill>
              </a:rPr>
              <a:t>Mnoho krát levnější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871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0A8A67E-489B-4F70-8FD9-92627274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0" y="1927373"/>
            <a:ext cx="9433048" cy="4525963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Pro napájení z baterie nebo zdroje napětí 3 V</a:t>
            </a:r>
          </a:p>
          <a:p>
            <a:r>
              <a:rPr lang="cs-CZ" dirty="0">
                <a:solidFill>
                  <a:srgbClr val="000000"/>
                </a:solidFill>
                <a:latin typeface="Roboto"/>
              </a:rPr>
              <a:t>Pro externí obvody je k dispozici proud cca 1 A, krátkodobě cca 2 A</a:t>
            </a:r>
          </a:p>
          <a:p>
            <a:pPr marL="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3" name="Obrázek 2" descr="Obsah obrázku elektronika, obvod&#10;&#10;Popis byl vytvořen automaticky">
            <a:extLst>
              <a:ext uri="{FF2B5EF4-FFF2-40B4-BE49-F238E27FC236}">
                <a16:creationId xmlns:a16="http://schemas.microsoft.com/office/drawing/2014/main" id="{0EB9B503-9A61-418D-9F7D-5018AEFC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8" y="3645024"/>
            <a:ext cx="5832648" cy="298923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A23A8F9-2D25-4A50-8501-1F0CE2F3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Přes konektor JST na microbitu</a:t>
            </a:r>
          </a:p>
        </p:txBody>
      </p:sp>
    </p:spTree>
    <p:extLst>
      <p:ext uri="{BB962C8B-B14F-4D97-AF65-F5344CB8AC3E}">
        <p14:creationId xmlns:p14="http://schemas.microsoft.com/office/powerpoint/2010/main" val="34403345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81B786D-6A34-4796-8200-89B16ACC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27373"/>
            <a:ext cx="8915400" cy="45259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Roboto"/>
              </a:rPr>
              <a:t>Vyžaduje stabilizované napájecí napětí 3 V</a:t>
            </a: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Pro el</a:t>
            </a:r>
            <a:r>
              <a:rPr lang="cs-CZ" dirty="0">
                <a:solidFill>
                  <a:srgbClr val="000000"/>
                </a:solidFill>
                <a:latin typeface="Roboto"/>
              </a:rPr>
              <a:t>iminaci vyrovnávacích proudů vřaďte do napájení vždy diodu (nejlépe </a:t>
            </a:r>
            <a:r>
              <a:rPr lang="cs-CZ" dirty="0" err="1">
                <a:solidFill>
                  <a:srgbClr val="000000"/>
                </a:solidFill>
                <a:latin typeface="Roboto"/>
              </a:rPr>
              <a:t>Schottky</a:t>
            </a:r>
            <a:r>
              <a:rPr lang="cs-CZ" dirty="0">
                <a:solidFill>
                  <a:srgbClr val="000000"/>
                </a:solidFill>
                <a:latin typeface="Roboto"/>
              </a:rPr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9AF867E-F6B1-4B1B-AC57-5AF8BED5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3. Přes pin </a:t>
            </a:r>
            <a:r>
              <a:rPr lang="cs-CZ" sz="57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hřebínkového</a:t>
            </a: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 konektoru (3V)</a:t>
            </a:r>
          </a:p>
        </p:txBody>
      </p:sp>
    </p:spTree>
    <p:extLst>
      <p:ext uri="{BB962C8B-B14F-4D97-AF65-F5344CB8AC3E}">
        <p14:creationId xmlns:p14="http://schemas.microsoft.com/office/powerpoint/2010/main" val="22425150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D953E3B-FB9C-40E8-987E-728BF87B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4624"/>
            <a:ext cx="8915400" cy="1872208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Napájení micro:bit</a:t>
            </a:r>
            <a:b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(princip funkce)</a:t>
            </a:r>
            <a:endParaRPr lang="cs-CZ" sz="5700" dirty="0"/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0747220A-46DB-455B-9B3B-89B2F3560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2086078"/>
            <a:ext cx="9906000" cy="41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4281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hlinkClick r:id="rId2"/>
            <a:extLst>
              <a:ext uri="{FF2B5EF4-FFF2-40B4-BE49-F238E27FC236}">
                <a16:creationId xmlns:a16="http://schemas.microsoft.com/office/drawing/2014/main" id="{F0BBFE80-3295-454A-9616-812FA312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91" y="2897515"/>
            <a:ext cx="4685309" cy="3798753"/>
          </a:xfrm>
          <a:prstGeom prst="rect">
            <a:avLst/>
          </a:prstGeom>
        </p:spPr>
      </p:pic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E74D6F84-54DF-4A7E-9638-C4DC63594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41" y="126535"/>
            <a:ext cx="4832407" cy="2550437"/>
          </a:xfrm>
          <a:prstGeom prst="rect">
            <a:avLst/>
          </a:prstGeom>
        </p:spPr>
      </p:pic>
      <p:pic>
        <p:nvPicPr>
          <p:cNvPr id="7" name="Obrázek 6">
            <a:hlinkClick r:id="rId6"/>
            <a:extLst>
              <a:ext uri="{FF2B5EF4-FFF2-40B4-BE49-F238E27FC236}">
                <a16:creationId xmlns:a16="http://schemas.microsoft.com/office/drawing/2014/main" id="{6B4DBF80-4D05-45BB-8D99-433C19B2D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196" y="3960486"/>
            <a:ext cx="3189654" cy="2661789"/>
          </a:xfrm>
          <a:prstGeom prst="rect">
            <a:avLst/>
          </a:prstGeom>
        </p:spPr>
      </p:pic>
      <p:pic>
        <p:nvPicPr>
          <p:cNvPr id="8" name="Obrázek 7">
            <a:hlinkClick r:id="rId8"/>
            <a:extLst>
              <a:ext uri="{FF2B5EF4-FFF2-40B4-BE49-F238E27FC236}">
                <a16:creationId xmlns:a16="http://schemas.microsoft.com/office/drawing/2014/main" id="{E1177705-FFB1-466C-8D98-4E64F036D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0141" y="145294"/>
            <a:ext cx="3395650" cy="2752221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FEF3C95-2325-4A50-9D40-5E7F8D091CD1}"/>
              </a:ext>
            </a:extLst>
          </p:cNvPr>
          <p:cNvGrpSpPr/>
          <p:nvPr/>
        </p:nvGrpSpPr>
        <p:grpSpPr>
          <a:xfrm>
            <a:off x="2864768" y="2620455"/>
            <a:ext cx="4305871" cy="1456617"/>
            <a:chOff x="2300420" y="4903776"/>
            <a:chExt cx="4305871" cy="1456617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FB59514-DD4B-4D46-98C4-37BDA043BA5A}"/>
                </a:ext>
              </a:extLst>
            </p:cNvPr>
            <p:cNvSpPr txBox="1"/>
            <p:nvPr/>
          </p:nvSpPr>
          <p:spPr>
            <a:xfrm>
              <a:off x="3762711" y="4903776"/>
              <a:ext cx="28435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</a:rPr>
                <a:t>Možnosti napájení</a:t>
              </a:r>
              <a:endParaRPr lang="cs-CZ" sz="4000" b="0" i="0" cap="all" dirty="0">
                <a:solidFill>
                  <a:schemeClr val="accent6">
                    <a:lumMod val="75000"/>
                  </a:schemeClr>
                </a:solidFill>
                <a:effectLst/>
              </a:endParaRPr>
            </a:p>
          </p:txBody>
        </p:sp>
        <p:pic>
          <p:nvPicPr>
            <p:cNvPr id="14" name="Obrázek 13" descr="Obsah obrázku kreslení&#10;&#10;Popis byl vytvořen automaticky">
              <a:extLst>
                <a:ext uri="{FF2B5EF4-FFF2-40B4-BE49-F238E27FC236}">
                  <a16:creationId xmlns:a16="http://schemas.microsoft.com/office/drawing/2014/main" id="{19BE785E-0639-4999-84CD-76ACF3099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CAAD21-3294-487D-9855-1B7EBD5E2134}"/>
              </a:ext>
            </a:extLst>
          </p:cNvPr>
          <p:cNvSpPr txBox="1"/>
          <p:nvPr/>
        </p:nvSpPr>
        <p:spPr>
          <a:xfrm>
            <a:off x="3156399" y="332656"/>
            <a:ext cx="17245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b="1" dirty="0">
                <a:solidFill>
                  <a:srgbClr val="202122"/>
                </a:solidFill>
              </a:rPr>
              <a:t>Výstup </a:t>
            </a:r>
          </a:p>
          <a:p>
            <a:r>
              <a:rPr lang="cs-CZ" sz="2500" b="1" dirty="0">
                <a:solidFill>
                  <a:srgbClr val="202122"/>
                </a:solidFill>
              </a:rPr>
              <a:t>3,3 V / 2 A</a:t>
            </a:r>
          </a:p>
        </p:txBody>
      </p:sp>
    </p:spTree>
    <p:extLst>
      <p:ext uri="{BB962C8B-B14F-4D97-AF65-F5344CB8AC3E}">
        <p14:creationId xmlns:p14="http://schemas.microsoft.com/office/powerpoint/2010/main" val="16686884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3AB4C-491F-4D3F-BFB1-5F907ADE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132856"/>
            <a:ext cx="9282236" cy="4320480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Obsáhlý </a:t>
            </a:r>
            <a:r>
              <a:rPr lang="cs-CZ" dirty="0" err="1">
                <a:hlinkClick r:id="rId2"/>
              </a:rPr>
              <a:t>ebook</a:t>
            </a:r>
            <a:r>
              <a:rPr lang="cs-CZ" dirty="0">
                <a:hlinkClick r:id="rId2"/>
              </a:rPr>
              <a:t> o microbit ZDARMA</a:t>
            </a:r>
            <a:endParaRPr lang="cs-CZ" dirty="0"/>
          </a:p>
          <a:p>
            <a:r>
              <a:rPr lang="cs-CZ" dirty="0">
                <a:hlinkClick r:id="rId3"/>
              </a:rPr>
              <a:t>Micro:bit ve výuce - programujeme s nadšením ve škole i v kroužku</a:t>
            </a:r>
            <a:endParaRPr lang="cs-CZ" dirty="0"/>
          </a:p>
          <a:p>
            <a:r>
              <a:rPr lang="en-US" dirty="0">
                <a:hlinkClick r:id="rId4"/>
              </a:rPr>
              <a:t>Micro:bit </a:t>
            </a:r>
            <a:r>
              <a:rPr lang="en-US" dirty="0" err="1">
                <a:hlinkClick r:id="rId4"/>
              </a:rPr>
              <a:t>produkty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na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eshopu</a:t>
            </a:r>
            <a:r>
              <a:rPr lang="en-US" dirty="0">
                <a:hlinkClick r:id="rId4"/>
              </a:rPr>
              <a:t> HWKITCHEN</a:t>
            </a:r>
            <a:endParaRPr lang="cs-CZ" dirty="0">
              <a:hlinkClick r:id="rId5"/>
            </a:endParaRPr>
          </a:p>
          <a:p>
            <a:r>
              <a:rPr lang="cs-CZ" dirty="0">
                <a:hlinkClick r:id="rId5"/>
              </a:rPr>
              <a:t>Podrobný přehled HW vlastností microbit</a:t>
            </a:r>
          </a:p>
          <a:p>
            <a:r>
              <a:rPr lang="cs-CZ" sz="3200" dirty="0">
                <a:solidFill>
                  <a:srgbClr val="000000"/>
                </a:solidFill>
                <a:hlinkClick r:id="rId6"/>
              </a:rPr>
              <a:t>Články o microbit z </a:t>
            </a:r>
            <a:r>
              <a:rPr lang="cs-CZ" sz="3200" dirty="0" err="1">
                <a:solidFill>
                  <a:srgbClr val="000000"/>
                </a:solidFill>
                <a:hlinkClick r:id="rId6"/>
              </a:rPr>
              <a:t>Bastlírny</a:t>
            </a:r>
            <a:r>
              <a:rPr lang="cs-CZ" sz="3200" dirty="0">
                <a:solidFill>
                  <a:srgbClr val="000000"/>
                </a:solidFill>
                <a:hlinkClick r:id="rId6"/>
              </a:rPr>
              <a:t> HWKITCHEN</a:t>
            </a:r>
            <a:endParaRPr lang="cs-CZ" sz="3200" dirty="0">
              <a:solidFill>
                <a:srgbClr val="000000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AEE430F-7627-42EC-9306-3A76EBD9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760"/>
            <a:ext cx="8915400" cy="1143000"/>
          </a:xfrm>
        </p:spPr>
        <p:txBody>
          <a:bodyPr/>
          <a:lstStyle/>
          <a:p>
            <a:r>
              <a:rPr lang="cs-CZ" sz="4800" b="1" dirty="0">
                <a:solidFill>
                  <a:schemeClr val="accent6">
                    <a:lumMod val="75000"/>
                  </a:schemeClr>
                </a:solidFill>
              </a:rPr>
              <a:t>Zdroje a linky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9705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5B8481-957F-4C77-B1FC-707428CB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3450"/>
            <a:ext cx="9906000" cy="18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67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A62973-FB70-4B9D-A5B0-035F8F7B0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906000" cy="27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9992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269C1F3-DBBA-4DA3-9F8E-879A1402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276"/>
            <a:ext cx="9906000" cy="29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0799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9E4775A-3FC1-4D7B-AD19-49BB7656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483"/>
            <a:ext cx="9906000" cy="27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8714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66AA6A7-7D86-42FA-AC6B-8B50EFD5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517"/>
            <a:ext cx="9906000" cy="29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849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56018" y="1279301"/>
            <a:ext cx="9711529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marL="359189" marR="0" lvl="0" indent="-359189" algn="l" defTabSz="9578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354162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Proč zrovna micro:bit?</a:t>
            </a:r>
            <a:endParaRPr lang="en-US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56019" y="1412776"/>
            <a:ext cx="9549510" cy="5040560"/>
          </a:xfrm>
        </p:spPr>
        <p:txBody>
          <a:bodyPr>
            <a:noAutofit/>
          </a:bodyPr>
          <a:lstStyle/>
          <a:p>
            <a:r>
              <a:rPr lang="cs-CZ" sz="3600" dirty="0"/>
              <a:t>Atraktivní a </a:t>
            </a:r>
            <a:r>
              <a:rPr lang="cs-CZ" sz="3600" b="1" dirty="0"/>
              <a:t>ŽIVÁ výuka </a:t>
            </a:r>
            <a:r>
              <a:rPr lang="cs-CZ" sz="3600" dirty="0"/>
              <a:t>programování</a:t>
            </a:r>
          </a:p>
          <a:p>
            <a:r>
              <a:rPr lang="cs-CZ" sz="3600" dirty="0"/>
              <a:t>Stačí umět trochu pracovat na PC a mohu začít </a:t>
            </a:r>
            <a:r>
              <a:rPr lang="cs-CZ" sz="3600" b="1" dirty="0"/>
              <a:t>hned PROGRAMOVAT</a:t>
            </a:r>
            <a:r>
              <a:rPr lang="cs-CZ" sz="3600" dirty="0"/>
              <a:t>!</a:t>
            </a:r>
          </a:p>
          <a:p>
            <a:r>
              <a:rPr lang="cs-CZ" sz="3600" dirty="0"/>
              <a:t>Všechny informace </a:t>
            </a:r>
            <a:r>
              <a:rPr lang="cs-CZ" sz="3600" b="1" dirty="0"/>
              <a:t>ZDARMA pro výuku</a:t>
            </a:r>
            <a:r>
              <a:rPr lang="cs-CZ" sz="3600" dirty="0"/>
              <a:t> – Open Source</a:t>
            </a:r>
          </a:p>
          <a:p>
            <a:r>
              <a:rPr lang="cs-CZ" sz="3600" dirty="0"/>
              <a:t>Možnost programování v </a:t>
            </a:r>
            <a:r>
              <a:rPr lang="cs-CZ" sz="3600" b="1" dirty="0"/>
              <a:t>RŮZNÝCH úrovních</a:t>
            </a:r>
            <a:endParaRPr lang="cs-CZ" sz="3600" dirty="0"/>
          </a:p>
          <a:p>
            <a:pPr lvl="0"/>
            <a:r>
              <a:rPr lang="cs-CZ" sz="3600" dirty="0"/>
              <a:t>Obrovská </a:t>
            </a:r>
            <a:r>
              <a:rPr lang="cs-CZ" sz="3600" b="1" dirty="0"/>
              <a:t>KOMUNITA uživatelů a ŠÍŘKA PLATFORMY micro:bit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93AA77-25DD-4968-B3E2-296A056F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166"/>
            <a:ext cx="9906000" cy="19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513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C7CB64C-4AEC-48C0-9AE2-819C12F2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200"/>
            <a:ext cx="9906000" cy="3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898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4B607E5-F53E-4A0A-83F0-9433437C9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924"/>
            <a:ext cx="9906000" cy="274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996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5926BD-0F7F-4428-BD0C-3A54712E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332"/>
            <a:ext cx="9906000" cy="33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33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1C8E94E-6315-4A55-B6EC-5FCEBD54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1575"/>
            <a:ext cx="9906000" cy="27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5862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A7DEC33-4D91-4179-8148-54D61B08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5573"/>
            <a:ext cx="9906000" cy="20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476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BBF055B-E6F5-416B-9558-0E9FC3B81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068"/>
            <a:ext cx="9906000" cy="3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49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0CD0517-8516-4519-A7C6-973AD508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878"/>
            <a:ext cx="9906000" cy="5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295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44FCFE-E83F-4F32-BBBA-CD5C4488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703"/>
            <a:ext cx="9906000" cy="40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181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B9635CE-2A5D-4C04-BAA0-38433F3E9EBA}"/>
              </a:ext>
            </a:extLst>
          </p:cNvPr>
          <p:cNvSpPr txBox="1"/>
          <p:nvPr/>
        </p:nvSpPr>
        <p:spPr>
          <a:xfrm>
            <a:off x="560512" y="420484"/>
            <a:ext cx="8784976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500" dirty="0"/>
              <a:t>Žijeme v době, kdy máme řešení nebo dokonce </a:t>
            </a:r>
            <a:r>
              <a:rPr lang="cs-CZ" sz="3500" b="1" dirty="0"/>
              <a:t>chytrou aplikaci skoro na všechno</a:t>
            </a:r>
            <a:r>
              <a:rPr lang="cs-CZ" sz="3500" dirty="0"/>
              <a:t>. To bohužel nepřináší nejlepší motivaci vytvářet a vynalézat nové věci! </a:t>
            </a:r>
          </a:p>
          <a:p>
            <a:r>
              <a:rPr lang="cs-CZ" sz="3500" dirty="0"/>
              <a:t>V HWKITCHEN se snažíme tuto skutečnost změnit a pomoct vrátit lidem jejich přirozenou kreativitu a představivost.</a:t>
            </a:r>
          </a:p>
          <a:p>
            <a:r>
              <a:rPr lang="cs-CZ" sz="3500" dirty="0"/>
              <a:t>Stavebnice micro:bit vám přinesou spoustu zábavy, ale naučíte se s nimi i </a:t>
            </a:r>
            <a:r>
              <a:rPr lang="cs-CZ" sz="3500" b="1" dirty="0"/>
              <a:t>základy programování a hlavně tvořit a realizovat nové věci</a:t>
            </a:r>
            <a:r>
              <a:rPr lang="cs-CZ" sz="3500" dirty="0"/>
              <a:t>, o kterých jste předtím třeba jen snili.</a:t>
            </a:r>
          </a:p>
        </p:txBody>
      </p:sp>
    </p:spTree>
    <p:extLst>
      <p:ext uri="{BB962C8B-B14F-4D97-AF65-F5344CB8AC3E}">
        <p14:creationId xmlns:p14="http://schemas.microsoft.com/office/powerpoint/2010/main" val="30025775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ldrich\Desktop\1534-1.jpg"/>
          <p:cNvPicPr>
            <a:picLocks noChangeAspect="1" noChangeArrowheads="1"/>
          </p:cNvPicPr>
          <p:nvPr/>
        </p:nvPicPr>
        <p:blipFill>
          <a:blip r:embed="rId3" cstate="print"/>
          <a:srcRect l="7383" t="8249" r="7716" b="10423"/>
          <a:stretch>
            <a:fillRect/>
          </a:stretch>
        </p:blipFill>
        <p:spPr bwMode="auto">
          <a:xfrm>
            <a:off x="3800872" y="3926786"/>
            <a:ext cx="1512168" cy="1086390"/>
          </a:xfrm>
          <a:prstGeom prst="rect">
            <a:avLst/>
          </a:prstGeom>
          <a:noFill/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7FB55B0-E175-4767-9756-B9F7CBFFC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928" y="5086097"/>
            <a:ext cx="2846760" cy="179928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53007F0-5AED-4CDC-A7C7-ECF0E0BE8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200" y="-207503"/>
            <a:ext cx="2489768" cy="205232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D5189C0-5689-4BC4-B842-E188F901F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149" y="1854343"/>
            <a:ext cx="1428797" cy="1010538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08226267-95C0-4F1E-8CE1-6D182D1F5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349" y="3045233"/>
            <a:ext cx="1102008" cy="95972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3356D4A9-D9B7-4E0E-80CE-DE3244C053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7016" y="4228766"/>
            <a:ext cx="2039484" cy="1576498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253BB4-5C38-4E0F-A5D6-DE942EFFC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5605" y="2708920"/>
            <a:ext cx="1331331" cy="94782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7E090597-FE58-449D-90E4-BE107580A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5008" y="836712"/>
            <a:ext cx="2371395" cy="168766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E37D2FC-392A-407B-89A1-DDECC4BD14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832280" y="2758415"/>
            <a:ext cx="1590669" cy="125406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A61397-3A7E-4627-ABBC-74CEC8DB8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244" y="2572186"/>
            <a:ext cx="1830997" cy="137484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9844AC5-6F85-41C4-AF78-24B36B61FA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949" y="1240708"/>
            <a:ext cx="1327552" cy="12571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EFC7A5C-AAD1-4B79-A0C0-E8B7A8A7E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520" y="4012478"/>
            <a:ext cx="2057553" cy="18324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5D8F78-3A89-4646-8C3A-6ECF270EC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7690" y="2783683"/>
            <a:ext cx="1310909" cy="1152128"/>
          </a:xfrm>
          <a:prstGeom prst="rect">
            <a:avLst/>
          </a:prstGeom>
        </p:spPr>
      </p:pic>
      <p:pic>
        <p:nvPicPr>
          <p:cNvPr id="1026" name="Picture 2" descr="C:\Users\Oldrich\Desktop\stažený soubor.jpg"/>
          <p:cNvPicPr>
            <a:picLocks noChangeAspect="1" noChangeArrowheads="1"/>
          </p:cNvPicPr>
          <p:nvPr/>
        </p:nvPicPr>
        <p:blipFill>
          <a:blip r:embed="rId16" cstate="print"/>
          <a:srcRect l="32369" t="39711" r="24277" b="15700"/>
          <a:stretch>
            <a:fillRect/>
          </a:stretch>
        </p:blipFill>
        <p:spPr bwMode="auto">
          <a:xfrm>
            <a:off x="3354326" y="3599161"/>
            <a:ext cx="662570" cy="453466"/>
          </a:xfrm>
          <a:prstGeom prst="rect">
            <a:avLst/>
          </a:prstGeom>
          <a:noFill/>
        </p:spPr>
      </p:pic>
      <p:pic>
        <p:nvPicPr>
          <p:cNvPr id="1027" name="Picture 3" descr="C:\Users\Oldrich\Desktop\1369.jpg"/>
          <p:cNvPicPr>
            <a:picLocks noChangeAspect="1" noChangeArrowheads="1"/>
          </p:cNvPicPr>
          <p:nvPr/>
        </p:nvPicPr>
        <p:blipFill>
          <a:blip r:embed="rId17" cstate="print"/>
          <a:srcRect l="26926" t="21446" r="29846" b="23597"/>
          <a:stretch>
            <a:fillRect/>
          </a:stretch>
        </p:blipFill>
        <p:spPr bwMode="auto">
          <a:xfrm>
            <a:off x="2648744" y="4077712"/>
            <a:ext cx="994062" cy="947826"/>
          </a:xfrm>
          <a:prstGeom prst="rect">
            <a:avLst/>
          </a:prstGeom>
          <a:noFill/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784648" y="1845464"/>
            <a:ext cx="9289031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marL="359189" marR="0" lvl="0" indent="-359189" algn="l" defTabSz="9578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8697416" y="-71368"/>
            <a:ext cx="1136576" cy="6858000"/>
          </a:xfrm>
          <a:prstGeom prst="rect">
            <a:avLst/>
          </a:prstGeom>
        </p:spPr>
        <p:txBody>
          <a:bodyPr vert="wordArtVert" wrap="none" lIns="95784" tIns="0" rIns="95784" bIns="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</a:rPr>
              <a:t>EKOSYSTÉM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7457729" y="-44939"/>
            <a:ext cx="1455711" cy="6759248"/>
          </a:xfrm>
          <a:prstGeom prst="rect">
            <a:avLst/>
          </a:prstGeom>
        </p:spPr>
        <p:txBody>
          <a:bodyPr vert="wordArtVert" wrap="none" lIns="95784" tIns="0" rIns="95784" bIns="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43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micro:bit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Shape 382"/>
          <p:cNvPicPr preferRelativeResize="0"/>
          <p:nvPr/>
        </p:nvPicPr>
        <p:blipFill rotWithShape="1">
          <a:blip r:embed="rId18" cstate="print">
            <a:alphaModFix/>
          </a:blip>
          <a:srcRect/>
          <a:stretch/>
        </p:blipFill>
        <p:spPr>
          <a:xfrm rot="17241654">
            <a:off x="3943918" y="3610689"/>
            <a:ext cx="597284" cy="2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F67B9DA8-C816-412C-9D5B-9FDD9ABFEB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47649" y="1628800"/>
            <a:ext cx="1344474" cy="1178916"/>
          </a:xfrm>
          <a:prstGeom prst="rect">
            <a:avLst/>
          </a:prstGeom>
        </p:spPr>
      </p:pic>
      <p:sp>
        <p:nvSpPr>
          <p:cNvPr id="11" name="Elipsa 10"/>
          <p:cNvSpPr>
            <a:spLocks noChangeAspect="1"/>
          </p:cNvSpPr>
          <p:nvPr/>
        </p:nvSpPr>
        <p:spPr>
          <a:xfrm>
            <a:off x="2144688" y="1844824"/>
            <a:ext cx="3240000" cy="324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3080792" y="2781568"/>
            <a:ext cx="1440000" cy="144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>
            <a:off x="560512" y="260648"/>
            <a:ext cx="6480000" cy="648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668F4B47-B929-446F-89F5-58C7A3BF3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88640"/>
            <a:ext cx="6301794" cy="5093647"/>
          </a:xfrm>
          <a:prstGeom prst="rect">
            <a:avLst/>
          </a:prstGeom>
        </p:spPr>
      </p:pic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D602051D-1144-473E-9E0F-8477B7B621CF}"/>
              </a:ext>
            </a:extLst>
          </p:cNvPr>
          <p:cNvSpPr txBox="1">
            <a:spLocks/>
          </p:cNvSpPr>
          <p:nvPr/>
        </p:nvSpPr>
        <p:spPr>
          <a:xfrm>
            <a:off x="161468" y="4332434"/>
            <a:ext cx="9583064" cy="2187624"/>
          </a:xfrm>
          <a:prstGeom prst="rect">
            <a:avLst/>
          </a:prstGeom>
        </p:spPr>
        <p:txBody>
          <a:bodyPr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/>
          </a:p>
          <a:p>
            <a:pPr algn="ctr">
              <a:buFont typeface="Arial" pitchFamily="34" charset="0"/>
              <a:buNone/>
            </a:pPr>
            <a:r>
              <a:rPr lang="cs-CZ" sz="3600" b="1" dirty="0"/>
              <a:t>E-shop HWKITCHEN – váš parťák ve světě tvoření</a:t>
            </a:r>
          </a:p>
        </p:txBody>
      </p:sp>
    </p:spTree>
    <p:extLst>
      <p:ext uri="{BB962C8B-B14F-4D97-AF65-F5344CB8AC3E}">
        <p14:creationId xmlns:p14="http://schemas.microsoft.com/office/powerpoint/2010/main" val="78896221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6D2F5FE-825A-48E6-8B8F-56596067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354162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Výbava micro:bit?</a:t>
            </a:r>
            <a:endParaRPr lang="en-US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63787E5-94DA-487B-A94F-F424AE74D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19" y="1340768"/>
            <a:ext cx="9549510" cy="504056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212121"/>
                </a:solidFill>
              </a:rPr>
              <a:t>Displej (5×5 bodů) </a:t>
            </a:r>
            <a:r>
              <a:rPr lang="cs-CZ" sz="3600" dirty="0">
                <a:solidFill>
                  <a:srgbClr val="212121"/>
                </a:solidFill>
              </a:rPr>
              <a:t>– obrázky, znaky, text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P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rogramovatelná tlačítka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– základní ovládání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V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stupně–výstupní porty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pro použití </a:t>
            </a:r>
            <a:r>
              <a:rPr lang="cs-CZ" sz="3600" b="0" i="0" dirty="0" err="1">
                <a:solidFill>
                  <a:srgbClr val="212121"/>
                </a:solidFill>
                <a:effectLst/>
              </a:rPr>
              <a:t>vprojektech</a:t>
            </a:r>
            <a:endParaRPr lang="cs-CZ" sz="3600" b="0" i="0" dirty="0">
              <a:solidFill>
                <a:srgbClr val="212121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A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kcelerometr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 – měří zrychlení, třesení, náklon,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M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agnetometr (kompas)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i="0" dirty="0">
                <a:solidFill>
                  <a:srgbClr val="212121"/>
                </a:solidFill>
                <a:effectLst/>
              </a:rPr>
              <a:t>Snímač teploty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(jádra procesoru)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M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ěřič okolního osvětlení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i="0" dirty="0">
                <a:solidFill>
                  <a:srgbClr val="212121"/>
                </a:solidFill>
                <a:effectLst/>
              </a:rPr>
              <a:t>Bluetooth BLE, rádiový přenos</a:t>
            </a:r>
          </a:p>
        </p:txBody>
      </p:sp>
    </p:spTree>
    <p:extLst>
      <p:ext uri="{BB962C8B-B14F-4D97-AF65-F5344CB8AC3E}">
        <p14:creationId xmlns:p14="http://schemas.microsoft.com/office/powerpoint/2010/main" val="37892068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30EA2F-3D46-4CFA-9875-C6128D212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556792"/>
            <a:ext cx="7090517" cy="491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5024647-223D-45DF-A489-A9710A0E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354162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micro:bit vs Arduino?</a:t>
            </a:r>
            <a:endParaRPr lang="en-US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869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ůl, světlo&#10;&#10;Popis byl vytvořen automaticky">
            <a:extLst>
              <a:ext uri="{FF2B5EF4-FFF2-40B4-BE49-F238E27FC236}">
                <a16:creationId xmlns:a16="http://schemas.microsoft.com/office/drawing/2014/main" id="{28AB8E8D-7562-4929-A868-4F53C286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" y="528546"/>
            <a:ext cx="9873883" cy="5800907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973A1E-F0CA-49CA-B065-A91C5256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" y="4399103"/>
            <a:ext cx="2396512" cy="19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45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ráva, exteriér, jídlo, stůl&#10;&#10;Popis byl vytvořen automaticky">
            <a:extLst>
              <a:ext uri="{FF2B5EF4-FFF2-40B4-BE49-F238E27FC236}">
                <a16:creationId xmlns:a16="http://schemas.microsoft.com/office/drawing/2014/main" id="{46D1D488-9105-472D-8FC0-A83ED08FD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5" y="0"/>
            <a:ext cx="8181233" cy="6858000"/>
          </a:xfrm>
        </p:spPr>
      </p:pic>
    </p:spTree>
    <p:extLst>
      <p:ext uri="{BB962C8B-B14F-4D97-AF65-F5344CB8AC3E}">
        <p14:creationId xmlns:p14="http://schemas.microsoft.com/office/powerpoint/2010/main" val="31408567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interiér, stůl, vsedě, hračka&#10;&#10;Popis byl vytvořen automaticky">
            <a:extLst>
              <a:ext uri="{FF2B5EF4-FFF2-40B4-BE49-F238E27FC236}">
                <a16:creationId xmlns:a16="http://schemas.microsoft.com/office/drawing/2014/main" id="{3CFB98F5-C826-435A-8561-A0C2EFE29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2" y="13256"/>
            <a:ext cx="9145016" cy="6858762"/>
          </a:xfrm>
        </p:spPr>
      </p:pic>
    </p:spTree>
    <p:extLst>
      <p:ext uri="{BB962C8B-B14F-4D97-AF65-F5344CB8AC3E}">
        <p14:creationId xmlns:p14="http://schemas.microsoft.com/office/powerpoint/2010/main" val="41298009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867</Words>
  <Application>Microsoft Office PowerPoint</Application>
  <PresentationFormat>A4 (210 × 297 mm)</PresentationFormat>
  <Paragraphs>107</Paragraphs>
  <Slides>40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Lithos</vt:lpstr>
      <vt:lpstr>Roboto</vt:lpstr>
      <vt:lpstr>Motiv sady Office</vt:lpstr>
      <vt:lpstr>Prezentace aplikace PowerPoint</vt:lpstr>
      <vt:lpstr>Co je to ten micro:bit?</vt:lpstr>
      <vt:lpstr>Proč zrovna micro:bit?</vt:lpstr>
      <vt:lpstr>Prezentace aplikace PowerPoint</vt:lpstr>
      <vt:lpstr>Výbava micro:bit?</vt:lpstr>
      <vt:lpstr>micro:bit vs Arduino?</vt:lpstr>
      <vt:lpstr>Prezentace aplikace PowerPoint</vt:lpstr>
      <vt:lpstr>Prezentace aplikace PowerPoint</vt:lpstr>
      <vt:lpstr>Prezentace aplikace PowerPoint</vt:lpstr>
      <vt:lpstr>Prezentace aplikace PowerPoint</vt:lpstr>
      <vt:lpstr>Funkční prvky micro:bit – zespodu</vt:lpstr>
      <vt:lpstr>Funkční prvky micro:bit – shora</vt:lpstr>
      <vt:lpstr>Plošky 0, 1, 2, 3V a GND</vt:lpstr>
      <vt:lpstr>Prezentace aplikace PowerPoint</vt:lpstr>
      <vt:lpstr>Prezentace aplikace PowerPoint</vt:lpstr>
      <vt:lpstr>Prezentace aplikace PowerPoint</vt:lpstr>
      <vt:lpstr>Zlacený konektor micro:bit</vt:lpstr>
      <vt:lpstr>Jak napájet micro:bit?</vt:lpstr>
      <vt:lpstr> Přes USB kabel z PC nebo notebooku</vt:lpstr>
      <vt:lpstr>2. Přes konektor JST na microbitu</vt:lpstr>
      <vt:lpstr>3. Přes pin hřebínkového konektoru (3V)</vt:lpstr>
      <vt:lpstr>Napájení micro:bit (princip funkce)</vt:lpstr>
      <vt:lpstr>Prezentace aplikace PowerPoint</vt:lpstr>
      <vt:lpstr>Zdroje a linky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Oldrich Horacek</dc:creator>
  <cp:lastModifiedBy>Oldrich</cp:lastModifiedBy>
  <cp:revision>53</cp:revision>
  <dcterms:created xsi:type="dcterms:W3CDTF">2020-08-18T13:53:03Z</dcterms:created>
  <dcterms:modified xsi:type="dcterms:W3CDTF">2021-02-12T14:26:14Z</dcterms:modified>
</cp:coreProperties>
</file>