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305" r:id="rId3"/>
    <p:sldId id="306" r:id="rId4"/>
    <p:sldId id="317" r:id="rId5"/>
    <p:sldId id="307" r:id="rId6"/>
    <p:sldId id="308" r:id="rId7"/>
    <p:sldId id="309" r:id="rId8"/>
    <p:sldId id="312" r:id="rId9"/>
    <p:sldId id="310" r:id="rId10"/>
    <p:sldId id="314" r:id="rId11"/>
    <p:sldId id="313" r:id="rId12"/>
    <p:sldId id="315" r:id="rId13"/>
    <p:sldId id="316" r:id="rId14"/>
    <p:sldId id="319" r:id="rId15"/>
    <p:sldId id="320" r:id="rId16"/>
    <p:sldId id="321" r:id="rId17"/>
    <p:sldId id="322" r:id="rId18"/>
    <p:sldId id="346" r:id="rId19"/>
    <p:sldId id="342" r:id="rId20"/>
  </p:sldIdLst>
  <p:sldSz cx="9906000" cy="6858000" type="A4"/>
  <p:notesSz cx="6858000" cy="9144000"/>
  <p:defaultTextStyle>
    <a:defPPr>
      <a:defRPr lang="cs-CZ"/>
    </a:defPPr>
    <a:lvl1pPr marL="0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19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838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75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677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596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515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434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353" algn="l" defTabSz="9578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drich Horacek" initials="OH" lastIdx="1" clrIdx="0">
    <p:extLst>
      <p:ext uri="{19B8F6BF-5375-455C-9EA6-DF929625EA0E}">
        <p15:presenceInfo xmlns:p15="http://schemas.microsoft.com/office/powerpoint/2012/main" userId="4b27e0688212a18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7E"/>
    <a:srgbClr val="F89F56"/>
    <a:srgbClr val="F68426"/>
    <a:srgbClr val="008080"/>
    <a:srgbClr val="3399FF"/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13905-30A5-451C-BF6A-D3146E2348B5}" v="6" dt="2020-08-20T09:25:30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6" autoAdjust="0"/>
    <p:restoredTop sz="82996" autoAdjust="0"/>
  </p:normalViewPr>
  <p:slideViewPr>
    <p:cSldViewPr>
      <p:cViewPr varScale="1">
        <p:scale>
          <a:sx n="88" d="100"/>
          <a:sy n="88" d="100"/>
        </p:scale>
        <p:origin x="1062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55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284A3-0DAE-4E47-86D2-E97FA1A1BAA9}" type="datetimeFigureOut">
              <a:rPr lang="cs-CZ" smtClean="0"/>
              <a:pPr/>
              <a:t>12.02.2021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798E5-43E7-4083-8F36-1E78529AA1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798E5-43E7-4083-8F36-1E78529AA1D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91E23"/>
                </a:solidFill>
                <a:effectLst/>
                <a:latin typeface="Noto Serif"/>
              </a:rPr>
              <a:t>Tento blok ověřuje, zda byla splněna podmínka, která je uvedena v šestiúhelníkovém poli za IF. Pokud je splněna, provede se kód, který je uveden v sekci THEN. Pokud splněna není, provede se kód, který je v sekci ELSE. Když však v případě nenaplnění podmínky nechceme provádět nic, můžeme vynechat celou sekci ELSE, což zobrazuje zjednodušená verze bloku nahoře.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98E5-43E7-4083-8F36-1E78529AA1D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427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Náš příklad nám předvedl i další bloky. Podmínky byly určeny pomocí porovnání hodnot, tedy bloků ze sekce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/>
              </a:rPr>
              <a:t>Comparison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. Jak už jsme si řekli, podmínky se vkládají do šestiúhelníkových polí. Ta označují výrazy, které mohou nabývat jen hodnot „true“ nebo „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/>
              </a:rPr>
              <a:t>false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“, tedy „pravda“ nebo „nepravda“. Tomuto typu výrazů se říká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/>
              </a:rPr>
              <a:t>boolean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 či booleovské výrazy.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V sekci </a:t>
            </a:r>
            <a:r>
              <a:rPr lang="cs-CZ" b="0" i="1" dirty="0" err="1">
                <a:solidFill>
                  <a:srgbClr val="000000"/>
                </a:solidFill>
                <a:effectLst/>
                <a:latin typeface="Open Sans"/>
              </a:rPr>
              <a:t>Boolean</a:t>
            </a:r>
            <a:r>
              <a:rPr lang="cs-CZ" b="0" i="1" dirty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nalezneme logické operace prováděné s booleovskými výrazy pomocí logických spojek.</a:t>
            </a:r>
          </a:p>
          <a:p>
            <a:r>
              <a:rPr lang="cs-CZ" b="1" i="0" dirty="0">
                <a:solidFill>
                  <a:srgbClr val="000000"/>
                </a:solidFill>
                <a:effectLst/>
                <a:latin typeface="Open Sans"/>
              </a:rPr>
              <a:t>TRUE 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a </a:t>
            </a:r>
            <a:r>
              <a:rPr lang="cs-CZ" b="1" i="0" dirty="0">
                <a:solidFill>
                  <a:srgbClr val="000000"/>
                </a:solidFill>
                <a:effectLst/>
                <a:latin typeface="Open Sans"/>
              </a:rPr>
              <a:t>FALSE 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jsou logické konstanty. Pokud je vložíme do podmínky, říkáme, že daná podmínka je vždy pravdivá, případně není pravdivá nikdy.</a:t>
            </a:r>
          </a:p>
          <a:p>
            <a:endParaRPr lang="cs-CZ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cs-CZ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98E5-43E7-4083-8F36-1E78529AA1D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817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V našem příkladě, kde jsme zjišťovali, zda se číslo nachází v intervalu, jsme toto číslo označovali </a:t>
            </a:r>
            <a:r>
              <a:rPr lang="cs-CZ" b="1" i="1" dirty="0">
                <a:solidFill>
                  <a:srgbClr val="000000"/>
                </a:solidFill>
                <a:effectLst/>
                <a:latin typeface="Open Sans"/>
              </a:rPr>
              <a:t>x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. V matematice bychom ho někdy označili za neznámou, případně za proměnnou. Právě označení proměnná se používá i v programování. Jedná se o způsob, jak si pojmenovat prostor v paměti, kam si uložíme nějakou hodnotu. Jistě to znáte ze školy, kde vzorečky pracují neustále s proměnnými – třeba obsah obdélníka je určený vztahem </a:t>
            </a:r>
            <a:r>
              <a:rPr lang="cs-CZ" b="1" i="1" dirty="0">
                <a:solidFill>
                  <a:srgbClr val="000000"/>
                </a:solidFill>
                <a:effectLst/>
                <a:latin typeface="Open Sans"/>
              </a:rPr>
              <a:t>S = a . b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, kde </a:t>
            </a:r>
            <a:r>
              <a:rPr lang="cs-CZ" b="1" i="1" dirty="0">
                <a:solidFill>
                  <a:srgbClr val="000000"/>
                </a:solidFill>
                <a:effectLst/>
                <a:latin typeface="Open Sans"/>
              </a:rPr>
              <a:t>S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 je označení pro plochu, v našem případě obsah obdélníku, a </a:t>
            </a:r>
            <a:r>
              <a:rPr lang="cs-CZ" b="1" i="1" dirty="0" err="1">
                <a:solidFill>
                  <a:srgbClr val="000000"/>
                </a:solidFill>
                <a:effectLst/>
                <a:latin typeface="Open Sans"/>
              </a:rPr>
              <a:t>a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/>
              </a:rPr>
              <a:t>a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cs-CZ" b="1" i="1" dirty="0">
                <a:solidFill>
                  <a:srgbClr val="000000"/>
                </a:solidFill>
                <a:effectLst/>
                <a:latin typeface="Open Sans"/>
              </a:rPr>
              <a:t>b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 jsou délky stran.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Blok </a:t>
            </a:r>
            <a:r>
              <a:rPr lang="cs-CZ" b="1" i="1" dirty="0">
                <a:solidFill>
                  <a:srgbClr val="000000"/>
                </a:solidFill>
                <a:effectLst/>
                <a:latin typeface="Open Sans"/>
              </a:rPr>
              <a:t>&lt;set [</a:t>
            </a:r>
            <a:r>
              <a:rPr lang="cs-CZ" b="1" i="1" dirty="0" err="1">
                <a:solidFill>
                  <a:srgbClr val="000000"/>
                </a:solidFill>
                <a:effectLst/>
                <a:latin typeface="Open Sans"/>
              </a:rPr>
              <a:t>variable</a:t>
            </a:r>
            <a:r>
              <a:rPr lang="cs-CZ" b="1" i="1" dirty="0">
                <a:solidFill>
                  <a:srgbClr val="000000"/>
                </a:solidFill>
                <a:effectLst/>
                <a:latin typeface="Open Sans"/>
              </a:rPr>
              <a:t>] to [value]&gt;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 přiřadí proměnné konkrétní hodnotu. Všimněte si, že hodnota je v zaobleném rámečku a můžete do ní vnořovat libovolné zaoblené bloky – pokud tedy chcete novou hodnotu vypočítat z jiných proměnných, můžete do tohoto rámečku vložit formuli pro výpočet:</a:t>
            </a:r>
          </a:p>
          <a:p>
            <a:pPr algn="l" fontAlgn="base"/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Pokud chcete, aby proměnná nesla hodnotu typu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/>
              </a:rPr>
              <a:t>boolean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, musíte se k ní tak chovat v celém kódu. Můžete si vyzkoušet, že když se pokusíte přiřadit do stejné proměnné jednou hodnotu typu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/>
              </a:rPr>
              <a:t>boolean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 a jindy číslo, objeví se vám u všech bloků, které s proměnnou pracují trojúhelník s vykřičníkem.</a:t>
            </a:r>
          </a:p>
          <a:p>
            <a:br>
              <a:rPr lang="cs-CZ" dirty="0"/>
            </a:br>
            <a:endParaRPr lang="cs-CZ" b="0" i="0" dirty="0">
              <a:solidFill>
                <a:srgbClr val="000000"/>
              </a:solidFill>
              <a:effectLst/>
              <a:latin typeface="Open San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98E5-43E7-4083-8F36-1E78529AA1D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06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Během popisu si otevřete programovací prostředí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98E5-43E7-4083-8F36-1E78529AA1D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8933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Microsoft Make </a:t>
            </a:r>
            <a:r>
              <a:rPr lang="cs-CZ" dirty="0" err="1"/>
              <a:t>Code</a:t>
            </a:r>
            <a:r>
              <a:rPr lang="cs-CZ" dirty="0"/>
              <a:t> – také pro další platformy Lego </a:t>
            </a:r>
            <a:r>
              <a:rPr lang="cs-CZ" dirty="0" err="1"/>
              <a:t>Mindstorms</a:t>
            </a:r>
            <a:r>
              <a:rPr lang="cs-CZ" dirty="0"/>
              <a:t> EV3, robot </a:t>
            </a:r>
            <a:r>
              <a:rPr lang="cs-CZ" dirty="0" err="1"/>
              <a:t>Cue</a:t>
            </a:r>
            <a:r>
              <a:rPr lang="cs-CZ" dirty="0"/>
              <a:t>, Minecraft…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98E5-43E7-4083-8F36-1E78529AA1D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35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Doporučuji nepřepínat. Stejně se té angličtině člověk nevyhne a čím dříve se AJ podaří zvládnout, tím lépe. Programování je jeden ze způsobů, jak se také jednoduše naučit základní anglická slovíčka.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98E5-43E7-4083-8F36-1E78529AA1D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52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V </a:t>
            </a:r>
            <a:r>
              <a:rPr lang="cs-CZ" b="1" i="0" dirty="0">
                <a:solidFill>
                  <a:srgbClr val="000000"/>
                </a:solidFill>
                <a:effectLst/>
                <a:latin typeface="Open Sans"/>
              </a:rPr>
              <a:t>záhlaví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 je dominantní prvek přepínač mezi blokovým programováním a jazykem JavaScript, překlad funguje hladce jen směrem z bloků do textového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Open Sans"/>
              </a:rPr>
              <a:t>JavaScriptu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, obráceně může dojít k dost nepřehledné vizuální interpretaci</a:t>
            </a:r>
            <a:endParaRPr lang="cs-CZ" b="1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cs-CZ" b="1" i="0" dirty="0">
                <a:solidFill>
                  <a:srgbClr val="000000"/>
                </a:solidFill>
                <a:effectLst/>
                <a:latin typeface="Open Sans"/>
              </a:rPr>
              <a:t>emulátor </a:t>
            </a:r>
            <a:r>
              <a:rPr lang="cs-CZ" b="1" i="0" dirty="0" err="1">
                <a:solidFill>
                  <a:srgbClr val="000000"/>
                </a:solidFill>
                <a:effectLst/>
                <a:latin typeface="Open Sans"/>
              </a:rPr>
              <a:t>micro:bitu</a:t>
            </a:r>
            <a:r>
              <a:rPr lang="cs-CZ" b="1" i="0" dirty="0">
                <a:solidFill>
                  <a:srgbClr val="000000"/>
                </a:solidFill>
                <a:effectLst/>
                <a:latin typeface="Open Sans"/>
              </a:rPr>
              <a:t> 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umístěný v levé části pracovního prostoru. Na jednu stranu není k psaní programu vůbec potřebný, ale díky tomu, že simuluje chování počítače micro:bit, jeho vestavěných senzorů a dokonce i některých velmi základních doplňků, je možné díky němu rychle ověřit, jak se program chová.</a:t>
            </a:r>
          </a:p>
          <a:p>
            <a:r>
              <a:rPr lang="cs-CZ" b="1" i="0" dirty="0">
                <a:solidFill>
                  <a:srgbClr val="000000"/>
                </a:solidFill>
                <a:effectLst/>
                <a:latin typeface="Open Sans"/>
              </a:rPr>
              <a:t>Záložky s bloky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– programátorova brašna s nářadím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98E5-43E7-4083-8F36-1E78529AA1D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728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Automatická kontrola syntaxe </a:t>
            </a:r>
            <a:r>
              <a:rPr lang="cs-CZ" dirty="0"/>
              <a:t>-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zabrání vám to dát do lednice toaletní papír, ale už ne prošlý jogurt, prostě protože jogurt do lednice patří.</a:t>
            </a:r>
          </a:p>
          <a:p>
            <a:r>
              <a:rPr lang="cs-CZ" b="1" i="0" dirty="0">
                <a:solidFill>
                  <a:srgbClr val="000000"/>
                </a:solidFill>
                <a:effectLst/>
                <a:latin typeface="Open Sans"/>
              </a:rPr>
              <a:t>On Start 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– pokud je třeba nastavit hodnoty proměnných či zkalibrovat nějaký senzor, či nějaký motor přesunout do výchozí polohy</a:t>
            </a:r>
          </a:p>
          <a:p>
            <a:r>
              <a:rPr lang="cs-CZ" b="1" i="0" dirty="0" err="1">
                <a:solidFill>
                  <a:srgbClr val="000000"/>
                </a:solidFill>
                <a:effectLst/>
                <a:latin typeface="Open Sans"/>
              </a:rPr>
              <a:t>Forever</a:t>
            </a:r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 - nejběžnějším využitím je průběžné načítání informací ze senzorů a jejich případné zpracování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98E5-43E7-4083-8F36-1E78529AA1D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482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98E5-43E7-4083-8F36-1E78529AA1D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38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98E5-43E7-4083-8F36-1E78529AA1D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125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Open Sans"/>
              </a:rPr>
              <a:t>Na první pohled se může zdát, že takovýto program je dosti neužitečný a jeho praktické využití mizivé – ale takové zdání klame: V konečném kódu se sice málokdy objeví, ale během psaní programu pro ovládání hardwaru občas potřebujeme ověřit, jestli nám teče elektrický proud, kudy téct má a neteče nám někudy, kudy nechceme – a není nic jednoduššího, než připojit na daná místa světelné diody a zjistit zda svítí. Jedná se tedy o velmi užitečný nástroj pro prověřování </a:t>
            </a:r>
            <a:r>
              <a:rPr lang="cs-CZ" b="0" i="0">
                <a:solidFill>
                  <a:srgbClr val="000000"/>
                </a:solidFill>
                <a:effectLst/>
                <a:latin typeface="Open Sans"/>
              </a:rPr>
              <a:t>kódu.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798E5-43E7-4083-8F36-1E78529AA1D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9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1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19" indent="0">
              <a:buNone/>
              <a:defRPr sz="2100" b="1"/>
            </a:lvl2pPr>
            <a:lvl3pPr marL="957838" indent="0">
              <a:buNone/>
              <a:defRPr sz="1900" b="1"/>
            </a:lvl3pPr>
            <a:lvl4pPr marL="1436757" indent="0">
              <a:buNone/>
              <a:defRPr sz="1700" b="1"/>
            </a:lvl4pPr>
            <a:lvl5pPr marL="1915677" indent="0">
              <a:buNone/>
              <a:defRPr sz="1700" b="1"/>
            </a:lvl5pPr>
            <a:lvl6pPr marL="2394596" indent="0">
              <a:buNone/>
              <a:defRPr sz="1700" b="1"/>
            </a:lvl6pPr>
            <a:lvl7pPr marL="2873515" indent="0">
              <a:buNone/>
              <a:defRPr sz="1700" b="1"/>
            </a:lvl7pPr>
            <a:lvl8pPr marL="3352434" indent="0">
              <a:buNone/>
              <a:defRPr sz="1700" b="1"/>
            </a:lvl8pPr>
            <a:lvl9pPr marL="3831353" indent="0">
              <a:buNone/>
              <a:defRPr sz="17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0" y="273050"/>
            <a:ext cx="553773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1" y="1435100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19" indent="0">
              <a:buNone/>
              <a:defRPr sz="2900"/>
            </a:lvl2pPr>
            <a:lvl3pPr marL="957838" indent="0">
              <a:buNone/>
              <a:defRPr sz="2500"/>
            </a:lvl3pPr>
            <a:lvl4pPr marL="1436757" indent="0">
              <a:buNone/>
              <a:defRPr sz="2100"/>
            </a:lvl4pPr>
            <a:lvl5pPr marL="1915677" indent="0">
              <a:buNone/>
              <a:defRPr sz="2100"/>
            </a:lvl5pPr>
            <a:lvl6pPr marL="2394596" indent="0">
              <a:buNone/>
              <a:defRPr sz="2100"/>
            </a:lvl6pPr>
            <a:lvl7pPr marL="2873515" indent="0">
              <a:buNone/>
              <a:defRPr sz="2100"/>
            </a:lvl7pPr>
            <a:lvl8pPr marL="3352434" indent="0">
              <a:buNone/>
              <a:defRPr sz="2100"/>
            </a:lvl8pPr>
            <a:lvl9pPr marL="3831353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19" indent="0">
              <a:buNone/>
              <a:defRPr sz="1300"/>
            </a:lvl2pPr>
            <a:lvl3pPr marL="957838" indent="0">
              <a:buNone/>
              <a:defRPr sz="1000"/>
            </a:lvl3pPr>
            <a:lvl4pPr marL="1436757" indent="0">
              <a:buNone/>
              <a:defRPr sz="900"/>
            </a:lvl4pPr>
            <a:lvl5pPr marL="1915677" indent="0">
              <a:buNone/>
              <a:defRPr sz="900"/>
            </a:lvl5pPr>
            <a:lvl6pPr marL="2394596" indent="0">
              <a:buNone/>
              <a:defRPr sz="900"/>
            </a:lvl6pPr>
            <a:lvl7pPr marL="2873515" indent="0">
              <a:buNone/>
              <a:defRPr sz="900"/>
            </a:lvl7pPr>
            <a:lvl8pPr marL="3352434" indent="0">
              <a:buNone/>
              <a:defRPr sz="900"/>
            </a:lvl8pPr>
            <a:lvl9pPr marL="3831353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7D17-7634-426F-B6AD-258684A3873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5784" tIns="47892" rIns="95784" bIns="47892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1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B7D17-7634-426F-B6AD-258684A38731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5784" tIns="47892" rIns="95784" bIns="478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65784-5105-4814-A0DC-E1482B5878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578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9" indent="-359189" algn="l" defTabSz="957838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44" indent="-299324" algn="l" defTabSz="9578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98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7" indent="-239460" algn="l" defTabSz="9578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136" indent="-239460" algn="l" defTabSz="9578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05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75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94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813" indent="-239460" algn="l" defTabSz="9578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19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38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5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77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96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5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34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353" algn="l" defTabSz="9578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hwkitchen.cz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astlirna.hwkitchen.cz/novy-makecode-2020-beta-v3-pro-microbit/" TargetMode="External"/><Relationship Id="rId2" Type="http://schemas.openxmlformats.org/officeDocument/2006/relationships/hyperlink" Target="https://bastlirna.hwkitchen.cz/uvod-do-programovaciho-prostredi-makecode-microbit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bastlirna.hwkitchen.cz/tag/ovecka-2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hwkitchen.cz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crosoft.com/cs-cz/p/makecode-for-micro-bit/9pjc7sv48lcx?activetab=pivot:overviewta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ython.microbit.org/v/2.0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ython.microbit.org/v/2.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2F196DD-6068-4437-8B28-79E3B5C1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21" y="1844824"/>
            <a:ext cx="6822758" cy="3571287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61468" y="-459432"/>
            <a:ext cx="9583064" cy="2808312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endParaRPr lang="cs-CZ" sz="7300" b="1" dirty="0">
              <a:solidFill>
                <a:srgbClr val="3399FF"/>
              </a:solidFill>
            </a:endParaRPr>
          </a:p>
          <a:p>
            <a:pPr algn="ctr">
              <a:buNone/>
            </a:pPr>
            <a:r>
              <a:rPr lang="cs-CZ" sz="13200" b="1" dirty="0">
                <a:solidFill>
                  <a:schemeClr val="accent6">
                    <a:lumMod val="75000"/>
                  </a:schemeClr>
                </a:solidFill>
              </a:rPr>
              <a:t>Jak na BBC micro:bit - 2</a:t>
            </a:r>
          </a:p>
          <a:p>
            <a:pPr algn="ctr">
              <a:buNone/>
            </a:pPr>
            <a:r>
              <a:rPr lang="cs-CZ" sz="13200" b="1" dirty="0">
                <a:solidFill>
                  <a:schemeClr val="accent6">
                    <a:lumMod val="75000"/>
                  </a:schemeClr>
                </a:solidFill>
              </a:rPr>
              <a:t>(MakeCode)</a:t>
            </a:r>
          </a:p>
        </p:txBody>
      </p:sp>
      <p:pic>
        <p:nvPicPr>
          <p:cNvPr id="8" name="Obrázek 7">
            <a:hlinkClick r:id="rId4"/>
            <a:extLst>
              <a:ext uri="{FF2B5EF4-FFF2-40B4-BE49-F238E27FC236}">
                <a16:creationId xmlns:a16="http://schemas.microsoft.com/office/drawing/2014/main" id="{7E6920BB-4E25-47A7-B41E-A158F079A5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8" y="5301208"/>
            <a:ext cx="1794880" cy="1354021"/>
          </a:xfrm>
          <a:prstGeom prst="rect">
            <a:avLst/>
          </a:prstGeom>
        </p:spPr>
      </p:pic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5C1D670D-A1A5-427C-A8A9-6F6E037028F2}"/>
              </a:ext>
            </a:extLst>
          </p:cNvPr>
          <p:cNvSpPr txBox="1">
            <a:spLocks/>
          </p:cNvSpPr>
          <p:nvPr/>
        </p:nvSpPr>
        <p:spPr>
          <a:xfrm>
            <a:off x="5711084" y="5229200"/>
            <a:ext cx="3850428" cy="1440160"/>
          </a:xfrm>
          <a:prstGeom prst="rect">
            <a:avLst/>
          </a:prstGeom>
        </p:spPr>
        <p:txBody>
          <a:bodyPr vert="horz" lIns="95784" tIns="47892" rIns="95784" bIns="47892" rtlCol="0" anchor="b">
            <a:normAutofit/>
          </a:bodyPr>
          <a:lstStyle>
            <a:lvl1pPr marL="359189" indent="-359189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244" indent="-299324" algn="l" defTabSz="95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98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217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5136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405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7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94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813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cs-CZ" dirty="0"/>
              <a:t>Oldřich Horáček</a:t>
            </a:r>
            <a:endParaRPr lang="cs-CZ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0" indent="0" algn="r">
              <a:buFont typeface="Arial" pitchFamily="34" charset="0"/>
              <a:buNone/>
            </a:pPr>
            <a:r>
              <a:rPr lang="cs-CZ" sz="2200" dirty="0">
                <a:solidFill>
                  <a:srgbClr val="000000"/>
                </a:solidFill>
                <a:latin typeface="Lithos" pitchFamily="50" charset="0"/>
                <a:ea typeface="Calibri"/>
                <a:cs typeface="Calibri"/>
                <a:sym typeface="Calibri"/>
                <a:hlinkClick r:id="rId4"/>
              </a:rPr>
              <a:t>www.hwkitchen.cz</a:t>
            </a:r>
            <a:endParaRPr lang="cs-CZ" sz="2200" dirty="0">
              <a:solidFill>
                <a:srgbClr val="000000"/>
              </a:solidFill>
              <a:latin typeface="Lithos" pitchFamily="50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6D35B85-5A28-43E4-BB9C-3DC605EB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>
            <a:normAutofit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!!!První micro:bit program!!!</a:t>
            </a:r>
            <a:endParaRPr lang="cs-CZ" sz="57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1D87C17-31C6-4E33-A40F-15608384F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887" y="1259632"/>
            <a:ext cx="71342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256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brazení micro:bit jako disk v PC">
            <a:extLst>
              <a:ext uri="{FF2B5EF4-FFF2-40B4-BE49-F238E27FC236}">
                <a16:creationId xmlns:a16="http://schemas.microsoft.com/office/drawing/2014/main" id="{59739CED-E53B-440B-8FAF-793EBE90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21" y="2996952"/>
            <a:ext cx="6869279" cy="340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007502D6-194E-4128-8269-428AD1BC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9776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Jak dostanu program do micro:bit?</a:t>
            </a:r>
            <a:endParaRPr lang="cs-CZ" sz="5700" dirty="0"/>
          </a:p>
        </p:txBody>
      </p:sp>
      <p:pic>
        <p:nvPicPr>
          <p:cNvPr id="1030" name="Picture 6" descr="makecode usb připojení">
            <a:extLst>
              <a:ext uri="{FF2B5EF4-FFF2-40B4-BE49-F238E27FC236}">
                <a16:creationId xmlns:a16="http://schemas.microsoft.com/office/drawing/2014/main" id="{BCFF9A72-5426-432E-BB39-229D285BB4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6" y="1772816"/>
            <a:ext cx="4590899" cy="31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257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A823FFE-50A6-4842-B286-1D68F939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69776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Nahrávání programu přes Web USB</a:t>
            </a:r>
            <a:endParaRPr lang="cs-CZ" sz="5700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A39CABAE-E096-4802-AF4A-2294B459B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76" y="1605063"/>
            <a:ext cx="9469052" cy="4983161"/>
          </a:xfrm>
        </p:spPr>
        <p:txBody>
          <a:bodyPr>
            <a:noAutofit/>
          </a:bodyPr>
          <a:lstStyle/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</a:rPr>
              <a:t>Klikněte na </a:t>
            </a:r>
            <a:r>
              <a:rPr lang="cs-CZ" b="0" i="0" dirty="0">
                <a:solidFill>
                  <a:schemeClr val="bg1"/>
                </a:solidFill>
                <a:effectLst/>
                <a:highlight>
                  <a:srgbClr val="000080"/>
                </a:highlight>
              </a:rPr>
              <a:t> </a:t>
            </a:r>
            <a:r>
              <a:rPr lang="cs-CZ" b="1" i="0" dirty="0">
                <a:solidFill>
                  <a:schemeClr val="bg1"/>
                </a:solidFill>
                <a:effectLst/>
                <a:highlight>
                  <a:srgbClr val="000080"/>
                </a:highlight>
              </a:rPr>
              <a:t>…</a:t>
            </a:r>
            <a:r>
              <a:rPr lang="cs-CZ" dirty="0">
                <a:solidFill>
                  <a:schemeClr val="bg1"/>
                </a:solidFill>
                <a:highlight>
                  <a:srgbClr val="000080"/>
                </a:highlight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 vedle tlačítka </a:t>
            </a:r>
            <a:r>
              <a:rPr lang="cs-CZ" b="1" i="0" dirty="0" err="1">
                <a:solidFill>
                  <a:srgbClr val="000000"/>
                </a:solidFill>
                <a:effectLst/>
              </a:rPr>
              <a:t>Download</a:t>
            </a:r>
            <a:r>
              <a:rPr lang="cs-CZ" b="1" dirty="0">
                <a:solidFill>
                  <a:srgbClr val="000000"/>
                </a:solidFill>
              </a:rPr>
              <a:t>.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</a:rPr>
              <a:t>Zvolte možnost </a:t>
            </a:r>
            <a:r>
              <a:rPr lang="cs-CZ" b="1" i="0" dirty="0">
                <a:solidFill>
                  <a:srgbClr val="000000"/>
                </a:solidFill>
                <a:effectLst/>
              </a:rPr>
              <a:t>Pair </a:t>
            </a:r>
            <a:r>
              <a:rPr lang="cs-CZ" b="1" i="0" dirty="0" err="1">
                <a:solidFill>
                  <a:srgbClr val="000000"/>
                </a:solidFill>
                <a:effectLst/>
              </a:rPr>
              <a:t>device</a:t>
            </a:r>
            <a:r>
              <a:rPr lang="cs-CZ" b="1" i="0" dirty="0">
                <a:solidFill>
                  <a:srgbClr val="000000"/>
                </a:solidFill>
                <a:effectLst/>
              </a:rPr>
              <a:t>.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</a:rPr>
              <a:t>Vyskočí nabídka, kde znovu zvolte </a:t>
            </a:r>
            <a:r>
              <a:rPr lang="cs-CZ" b="1" i="0" dirty="0">
                <a:solidFill>
                  <a:srgbClr val="000000"/>
                </a:solidFill>
                <a:effectLst/>
              </a:rPr>
              <a:t>Pair </a:t>
            </a:r>
            <a:r>
              <a:rPr lang="cs-CZ" b="1" i="0" dirty="0" err="1">
                <a:solidFill>
                  <a:srgbClr val="000000"/>
                </a:solidFill>
                <a:effectLst/>
              </a:rPr>
              <a:t>device</a:t>
            </a:r>
            <a:r>
              <a:rPr lang="cs-CZ" b="1" i="0" dirty="0">
                <a:solidFill>
                  <a:srgbClr val="000000"/>
                </a:solidFill>
                <a:effectLst/>
              </a:rPr>
              <a:t>.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pPr algn="l" fontAlgn="base">
              <a:buFont typeface="+mj-lt"/>
              <a:buAutoNum type="arabicPeriod"/>
            </a:pPr>
            <a:r>
              <a:rPr lang="cs-CZ" dirty="0">
                <a:solidFill>
                  <a:srgbClr val="000000"/>
                </a:solidFill>
              </a:rPr>
              <a:t>Zobrazí se </a:t>
            </a:r>
            <a:r>
              <a:rPr lang="cs-CZ" b="0" i="0" dirty="0">
                <a:solidFill>
                  <a:srgbClr val="000000"/>
                </a:solidFill>
                <a:effectLst/>
              </a:rPr>
              <a:t>nabídka s nalezeným zařízením. Vyberte ho ze seznamu a zvolte </a:t>
            </a:r>
            <a:r>
              <a:rPr lang="cs-CZ" b="1" i="0" dirty="0">
                <a:solidFill>
                  <a:srgbClr val="000000"/>
                </a:solidFill>
                <a:effectLst/>
              </a:rPr>
              <a:t>Připojení</a:t>
            </a:r>
            <a:r>
              <a:rPr lang="cs-CZ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</a:rPr>
              <a:t>Po spárování se změní ikonka vedle nápisu na tlačítku </a:t>
            </a:r>
            <a:r>
              <a:rPr lang="cs-CZ" b="1" i="0" dirty="0" err="1">
                <a:solidFill>
                  <a:srgbClr val="000000"/>
                </a:solidFill>
                <a:effectLst/>
              </a:rPr>
              <a:t>Download</a:t>
            </a:r>
            <a:r>
              <a:rPr lang="cs-CZ" dirty="0">
                <a:solidFill>
                  <a:srgbClr val="000000"/>
                </a:solidFill>
              </a:rPr>
              <a:t> a můžete nahrávat! </a:t>
            </a:r>
            <a:r>
              <a:rPr lang="cs-CZ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</a:p>
          <a:p>
            <a:pPr algn="l" fontAlgn="base">
              <a:buFont typeface="+mj-lt"/>
              <a:buAutoNum type="arabicPeriod"/>
            </a:pPr>
            <a:r>
              <a:rPr lang="cs-CZ" b="0" i="0" dirty="0">
                <a:solidFill>
                  <a:srgbClr val="000000"/>
                </a:solidFill>
                <a:effectLst/>
                <a:sym typeface="Wingdings" panose="05000000000000000000" pitchFamily="2" charset="2"/>
              </a:rPr>
              <a:t>Pozor! Funguje jen s </a:t>
            </a:r>
            <a:r>
              <a:rPr lang="cs-CZ" b="1" i="0" dirty="0">
                <a:solidFill>
                  <a:srgbClr val="000000"/>
                </a:solidFill>
                <a:effectLst/>
                <a:sym typeface="Wingdings" panose="05000000000000000000" pitchFamily="2" charset="2"/>
              </a:rPr>
              <a:t>firmware 0249 </a:t>
            </a:r>
            <a:r>
              <a:rPr lang="cs-CZ" b="0" i="0" dirty="0">
                <a:solidFill>
                  <a:srgbClr val="000000"/>
                </a:solidFill>
                <a:effectLst/>
                <a:sym typeface="Wingdings" panose="05000000000000000000" pitchFamily="2" charset="2"/>
              </a:rPr>
              <a:t>a vyšším.</a:t>
            </a:r>
            <a:endParaRPr lang="cs-CZ" b="0" i="0" dirty="0">
              <a:solidFill>
                <a:srgbClr val="000000"/>
              </a:solidFill>
              <a:effectLst/>
            </a:endParaRPr>
          </a:p>
          <a:p>
            <a:endParaRPr lang="cs-CZ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84540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50DF433-8BAD-46FA-A3EC-5618796C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>
            <a:normAutofit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Jak otevřít *.</a:t>
            </a:r>
            <a:r>
              <a:rPr lang="cs-CZ" sz="5700" b="1" dirty="0" err="1">
                <a:solidFill>
                  <a:schemeClr val="accent6">
                    <a:lumMod val="75000"/>
                  </a:schemeClr>
                </a:solidFill>
              </a:rPr>
              <a:t>hex</a:t>
            </a:r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 v editoru?</a:t>
            </a:r>
            <a:endParaRPr lang="cs-CZ" sz="5700" dirty="0"/>
          </a:p>
        </p:txBody>
      </p:sp>
      <p:pic>
        <p:nvPicPr>
          <p:cNvPr id="2050" name="Picture 2" descr="Importování hex souboru do Makecode">
            <a:extLst>
              <a:ext uri="{FF2B5EF4-FFF2-40B4-BE49-F238E27FC236}">
                <a16:creationId xmlns:a16="http://schemas.microsoft.com/office/drawing/2014/main" id="{4CE9DF4C-6579-4257-A3B0-77103CC3A3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2" y="1389626"/>
            <a:ext cx="8484096" cy="492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742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59FCC59-6740-44FA-8E46-60855335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>
            <a:noAutofit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Nalejvárna – záložka </a:t>
            </a:r>
            <a:r>
              <a:rPr lang="cs-CZ" sz="5700" b="1" dirty="0" err="1">
                <a:solidFill>
                  <a:schemeClr val="accent6">
                    <a:lumMod val="75000"/>
                  </a:schemeClr>
                </a:solidFill>
              </a:rPr>
              <a:t>Logic</a:t>
            </a:r>
            <a:endParaRPr lang="cs-CZ" sz="5700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79F22F6A-1E54-42FF-B8F8-DDC1BAB09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12776"/>
            <a:ext cx="8915400" cy="4968552"/>
          </a:xfrm>
        </p:spPr>
        <p:txBody>
          <a:bodyPr>
            <a:noAutofit/>
          </a:bodyPr>
          <a:lstStyle/>
          <a:p>
            <a:r>
              <a:rPr lang="cs-CZ" sz="4000" dirty="0" err="1">
                <a:solidFill>
                  <a:srgbClr val="000000"/>
                </a:solidFill>
              </a:rPr>
              <a:t>Conditionals</a:t>
            </a:r>
            <a:r>
              <a:rPr lang="cs-CZ" sz="4000" dirty="0">
                <a:solidFill>
                  <a:srgbClr val="000000"/>
                </a:solidFill>
              </a:rPr>
              <a:t> (podmínky)</a:t>
            </a:r>
          </a:p>
          <a:p>
            <a:endParaRPr lang="cs-CZ" sz="4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makecode logika podmínky">
            <a:extLst>
              <a:ext uri="{FF2B5EF4-FFF2-40B4-BE49-F238E27FC236}">
                <a16:creationId xmlns:a16="http://schemas.microsoft.com/office/drawing/2014/main" id="{42335643-EC84-4C1A-8950-DBE609A12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2" y="2268810"/>
            <a:ext cx="387667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764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7F02451-1EA5-472D-B3F8-923B3DBE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 anchor="ctr">
            <a:normAutofit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Nalejvárna – záložka </a:t>
            </a:r>
            <a:r>
              <a:rPr lang="cs-CZ" sz="5700" b="1" dirty="0" err="1">
                <a:solidFill>
                  <a:schemeClr val="accent6">
                    <a:lumMod val="75000"/>
                  </a:schemeClr>
                </a:solidFill>
              </a:rPr>
              <a:t>Logic</a:t>
            </a:r>
            <a:endParaRPr lang="cs-CZ" sz="57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makecode logika porovnání">
            <a:extLst>
              <a:ext uri="{FF2B5EF4-FFF2-40B4-BE49-F238E27FC236}">
                <a16:creationId xmlns:a16="http://schemas.microsoft.com/office/drawing/2014/main" id="{ED786C31-5892-40E3-9A4C-6557E7B0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550" y="2671764"/>
            <a:ext cx="3043955" cy="395128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36F03597-BA5C-46A4-ACCE-76A36C6D5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3234" y="1417639"/>
            <a:ext cx="4378589" cy="1254125"/>
          </a:xfrm>
        </p:spPr>
        <p:txBody>
          <a:bodyPr>
            <a:normAutofit/>
          </a:bodyPr>
          <a:lstStyle/>
          <a:p>
            <a:r>
              <a:rPr lang="cs-CZ" sz="3600" dirty="0" err="1"/>
              <a:t>Comparison</a:t>
            </a:r>
            <a:r>
              <a:rPr lang="cs-CZ" sz="3600" dirty="0"/>
              <a:t> (porovnání hodnot)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F07F3B78-B8D1-4653-B8F2-40B95DA412F9}"/>
              </a:ext>
            </a:extLst>
          </p:cNvPr>
          <p:cNvSpPr txBox="1">
            <a:spLocks/>
          </p:cNvSpPr>
          <p:nvPr/>
        </p:nvSpPr>
        <p:spPr>
          <a:xfrm>
            <a:off x="5182923" y="1417639"/>
            <a:ext cx="4378589" cy="1254125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>
            <a:lvl1pPr marL="359189" indent="-359189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244" indent="-299324" algn="l" defTabSz="95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98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217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5136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405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7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94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813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 err="1"/>
              <a:t>Boolean</a:t>
            </a:r>
            <a:r>
              <a:rPr lang="cs-CZ" sz="3600" dirty="0"/>
              <a:t>          (logické spojky)</a:t>
            </a:r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  <p:pic>
        <p:nvPicPr>
          <p:cNvPr id="3076" name="Picture 4" descr="makecode logika bool">
            <a:extLst>
              <a:ext uri="{FF2B5EF4-FFF2-40B4-BE49-F238E27FC236}">
                <a16:creationId xmlns:a16="http://schemas.microsoft.com/office/drawing/2014/main" id="{876303BB-88C6-4730-94F4-0022F5B6A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16" y="2586178"/>
            <a:ext cx="2232248" cy="382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8109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2C97F485-059A-4822-B296-008CAC562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82" y="116632"/>
            <a:ext cx="9282236" cy="1143000"/>
          </a:xfrm>
        </p:spPr>
        <p:txBody>
          <a:bodyPr>
            <a:noAutofit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Nalejvárna – záložka </a:t>
            </a:r>
            <a:r>
              <a:rPr lang="cs-CZ" sz="5700" b="1" dirty="0" err="1">
                <a:solidFill>
                  <a:schemeClr val="accent6">
                    <a:lumMod val="75000"/>
                  </a:schemeClr>
                </a:solidFill>
              </a:rPr>
              <a:t>Variables</a:t>
            </a:r>
            <a:endParaRPr lang="cs-CZ" sz="5700" dirty="0"/>
          </a:p>
        </p:txBody>
      </p:sp>
      <p:pic>
        <p:nvPicPr>
          <p:cNvPr id="4100" name="Picture 4" descr="makecode proměnné nastavení proměnné">
            <a:extLst>
              <a:ext uri="{FF2B5EF4-FFF2-40B4-BE49-F238E27FC236}">
                <a16:creationId xmlns:a16="http://schemas.microsoft.com/office/drawing/2014/main" id="{5E702526-C6E1-47E0-BD86-BBAF9B049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1417639"/>
            <a:ext cx="3500921" cy="509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6319D9EB-A4D8-4C92-9CB5-DB20B747A164}"/>
              </a:ext>
            </a:extLst>
          </p:cNvPr>
          <p:cNvSpPr txBox="1">
            <a:spLocks/>
          </p:cNvSpPr>
          <p:nvPr/>
        </p:nvSpPr>
        <p:spPr>
          <a:xfrm>
            <a:off x="253234" y="1417639"/>
            <a:ext cx="4378589" cy="1254125"/>
          </a:xfrm>
          <a:prstGeom prst="rect">
            <a:avLst/>
          </a:prstGeom>
        </p:spPr>
        <p:txBody>
          <a:bodyPr vert="horz" lIns="95784" tIns="47892" rIns="95784" bIns="47892" rtlCol="0">
            <a:normAutofit/>
          </a:bodyPr>
          <a:lstStyle>
            <a:lvl1pPr marL="359189" indent="-359189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244" indent="-299324" algn="l" defTabSz="95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98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217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5136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405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7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94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813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/>
              <a:t>Blok pro vytváření proměnných</a:t>
            </a:r>
          </a:p>
          <a:p>
            <a:pPr marL="0" indent="0">
              <a:buFont typeface="Arial" pitchFamily="34" charset="0"/>
              <a:buNone/>
            </a:pPr>
            <a:endParaRPr lang="cs-CZ" dirty="0"/>
          </a:p>
        </p:txBody>
      </p:sp>
      <p:pic>
        <p:nvPicPr>
          <p:cNvPr id="4102" name="Picture 6" descr="makecode proměnná příklad nastavení hodnoty proměnné">
            <a:extLst>
              <a:ext uri="{FF2B5EF4-FFF2-40B4-BE49-F238E27FC236}">
                <a16:creationId xmlns:a16="http://schemas.microsoft.com/office/drawing/2014/main" id="{C37868B3-9039-47D2-B675-13151347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3" y="3776662"/>
            <a:ext cx="31527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kecode příklad proměnné bool">
            <a:extLst>
              <a:ext uri="{FF2B5EF4-FFF2-40B4-BE49-F238E27FC236}">
                <a16:creationId xmlns:a16="http://schemas.microsoft.com/office/drawing/2014/main" id="{F1D6C09E-2238-46F9-B138-DFD5068F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56" y="4595812"/>
            <a:ext cx="33718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7368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6519B053-BCA9-4655-9335-B2792CB9E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882" y="116632"/>
            <a:ext cx="9282236" cy="2448272"/>
          </a:xfrm>
        </p:spPr>
        <p:txBody>
          <a:bodyPr>
            <a:noAutofit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Odkazy na články o </a:t>
            </a:r>
            <a:r>
              <a:rPr lang="cs-CZ" sz="5700" b="1" dirty="0" err="1">
                <a:solidFill>
                  <a:schemeClr val="accent6">
                    <a:lumMod val="75000"/>
                  </a:schemeClr>
                </a:solidFill>
              </a:rPr>
              <a:t>Makecode</a:t>
            </a:r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 a programování micro:bit</a:t>
            </a:r>
            <a:b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cs-CZ" sz="5700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4EFC3388-0DBB-4401-9B54-EDE38F787651}"/>
              </a:ext>
            </a:extLst>
          </p:cNvPr>
          <p:cNvSpPr txBox="1">
            <a:spLocks/>
          </p:cNvSpPr>
          <p:nvPr/>
        </p:nvSpPr>
        <p:spPr>
          <a:xfrm>
            <a:off x="236476" y="2132857"/>
            <a:ext cx="9433048" cy="2448272"/>
          </a:xfrm>
          <a:prstGeom prst="rect">
            <a:avLst/>
          </a:prstGeom>
        </p:spPr>
        <p:txBody>
          <a:bodyPr vert="horz" lIns="95784" tIns="47892" rIns="95784" bIns="47892" rtlCol="0" anchor="b">
            <a:noAutofit/>
          </a:bodyPr>
          <a:lstStyle>
            <a:lvl1pPr marL="0" indent="0" algn="l" defTabSz="957838" rtl="0" eaLnBrk="1" latinLnBrk="0" hangingPunct="1">
              <a:spcBef>
                <a:spcPct val="20000"/>
              </a:spcBef>
              <a:buFont typeface="Arial" pitchFamily="34" charset="0"/>
              <a:buNone/>
              <a:defRPr sz="2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8919" indent="0" algn="l" defTabSz="957838" rtl="0" eaLnBrk="1" latinLnBrk="0" hangingPunct="1"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7838" indent="0" algn="l" defTabSz="957838" rtl="0" eaLnBrk="1" latinLnBrk="0" hangingPunct="1">
              <a:spcBef>
                <a:spcPct val="20000"/>
              </a:spcBef>
              <a:buFont typeface="Arial" pitchFamily="34" charset="0"/>
              <a:buNone/>
              <a:defRPr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757" indent="0" algn="l" defTabSz="957838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5677" indent="0" algn="l" defTabSz="957838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4596" indent="0" algn="l" defTabSz="957838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73515" indent="0" algn="l" defTabSz="957838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2434" indent="0" algn="l" defTabSz="957838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31353" indent="0" algn="l" defTabSz="957838" rtl="0" eaLnBrk="1" latinLnBrk="0" hangingPunct="1">
              <a:spcBef>
                <a:spcPct val="20000"/>
              </a:spcBef>
              <a:buFont typeface="Arial" pitchFamily="34" charset="0"/>
              <a:buNone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400" b="0" dirty="0">
                <a:solidFill>
                  <a:srgbClr val="000000"/>
                </a:solidFill>
                <a:hlinkClick r:id="rId2"/>
              </a:rPr>
              <a:t>Praktický článek s úvodem do prostředí MakeCode</a:t>
            </a:r>
            <a:endParaRPr lang="cs-CZ" sz="34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400" b="0" dirty="0">
                <a:solidFill>
                  <a:srgbClr val="000000"/>
                </a:solidFill>
                <a:hlinkClick r:id="rId3"/>
              </a:rPr>
              <a:t>Novinky MakeCode verze 2020</a:t>
            </a:r>
            <a:endParaRPr lang="cs-CZ" sz="3400" b="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3400" b="0" dirty="0">
                <a:solidFill>
                  <a:srgbClr val="000000"/>
                </a:solidFill>
                <a:hlinkClick r:id="rId4"/>
              </a:rPr>
              <a:t>Hravý a edukativní projekt ovečky s microbit</a:t>
            </a:r>
            <a:endParaRPr lang="cs-CZ" sz="3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669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B9635CE-2A5D-4C04-BAA0-38433F3E9EBA}"/>
              </a:ext>
            </a:extLst>
          </p:cNvPr>
          <p:cNvSpPr txBox="1"/>
          <p:nvPr/>
        </p:nvSpPr>
        <p:spPr>
          <a:xfrm>
            <a:off x="560512" y="420484"/>
            <a:ext cx="8784976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500" dirty="0"/>
              <a:t>Žijeme v době, kdy máme řešení nebo dokonce </a:t>
            </a:r>
            <a:r>
              <a:rPr lang="cs-CZ" sz="3500" b="1" dirty="0"/>
              <a:t>chytrou aplikaci skoro na všechno</a:t>
            </a:r>
            <a:r>
              <a:rPr lang="cs-CZ" sz="3500" dirty="0"/>
              <a:t>. To bohužel nepřináší nejlepší motivaci vytvářet a vynalézat nové věci! </a:t>
            </a:r>
          </a:p>
          <a:p>
            <a:r>
              <a:rPr lang="cs-CZ" sz="3500" dirty="0"/>
              <a:t>V HWKITCHEN se snažíme tuto skutečnost změnit a pomoct vrátit lidem jejich přirozenou kreativitu a představivost.</a:t>
            </a:r>
          </a:p>
          <a:p>
            <a:r>
              <a:rPr lang="cs-CZ" sz="3500" dirty="0"/>
              <a:t>Stavebnice micro:bit vám přinesou spoustu zábavy, ale naučíte se s nimi i </a:t>
            </a:r>
            <a:r>
              <a:rPr lang="cs-CZ" sz="3500" b="1" dirty="0"/>
              <a:t>základy programování a hlavně tvořit a realizovat nové věci</a:t>
            </a:r>
            <a:r>
              <a:rPr lang="cs-CZ" sz="3500" dirty="0"/>
              <a:t>, o kterých jste předtím třeba jen snili.</a:t>
            </a:r>
          </a:p>
        </p:txBody>
      </p:sp>
    </p:spTree>
    <p:extLst>
      <p:ext uri="{BB962C8B-B14F-4D97-AF65-F5344CB8AC3E}">
        <p14:creationId xmlns:p14="http://schemas.microsoft.com/office/powerpoint/2010/main" val="30025775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668F4B47-B929-446F-89F5-58C7A3BF3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188640"/>
            <a:ext cx="6301794" cy="5093647"/>
          </a:xfrm>
          <a:prstGeom prst="rect">
            <a:avLst/>
          </a:prstGeom>
        </p:spPr>
      </p:pic>
      <p:sp>
        <p:nvSpPr>
          <p:cNvPr id="5" name="Zástupný symbol pro obsah 5">
            <a:extLst>
              <a:ext uri="{FF2B5EF4-FFF2-40B4-BE49-F238E27FC236}">
                <a16:creationId xmlns:a16="http://schemas.microsoft.com/office/drawing/2014/main" id="{D602051D-1144-473E-9E0F-8477B7B621CF}"/>
              </a:ext>
            </a:extLst>
          </p:cNvPr>
          <p:cNvSpPr txBox="1">
            <a:spLocks/>
          </p:cNvSpPr>
          <p:nvPr/>
        </p:nvSpPr>
        <p:spPr>
          <a:xfrm>
            <a:off x="161468" y="4332434"/>
            <a:ext cx="9583064" cy="2187624"/>
          </a:xfrm>
          <a:prstGeom prst="rect">
            <a:avLst/>
          </a:prstGeom>
        </p:spPr>
        <p:txBody>
          <a:bodyPr>
            <a:normAutofit/>
          </a:bodyPr>
          <a:lstStyle>
            <a:lvl1pPr marL="359189" indent="-359189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244" indent="-299324" algn="l" defTabSz="95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98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217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5136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405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975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894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813" indent="-239460" algn="l" defTabSz="95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endParaRPr lang="cs-CZ" sz="7300" b="1" dirty="0"/>
          </a:p>
          <a:p>
            <a:pPr algn="ctr">
              <a:buFont typeface="Arial" pitchFamily="34" charset="0"/>
              <a:buNone/>
            </a:pPr>
            <a:r>
              <a:rPr lang="cs-CZ" sz="3600" b="1" dirty="0"/>
              <a:t>E-shop HWKITCHEN – váš parťák ve světě tvoření</a:t>
            </a:r>
          </a:p>
        </p:txBody>
      </p:sp>
    </p:spTree>
    <p:extLst>
      <p:ext uri="{BB962C8B-B14F-4D97-AF65-F5344CB8AC3E}">
        <p14:creationId xmlns:p14="http://schemas.microsoft.com/office/powerpoint/2010/main" val="7889622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BFB4E5E-613C-4A20-A519-EA6D653C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88640"/>
            <a:ext cx="8915400" cy="1143000"/>
          </a:xfrm>
        </p:spPr>
        <p:txBody>
          <a:bodyPr>
            <a:noAutofit/>
          </a:bodyPr>
          <a:lstStyle/>
          <a:p>
            <a:r>
              <a:rPr lang="cs-CZ" sz="5000" b="1" dirty="0">
                <a:solidFill>
                  <a:schemeClr val="accent6">
                    <a:lumMod val="75000"/>
                  </a:schemeClr>
                </a:solidFill>
              </a:rPr>
              <a:t>MakeCode - </a:t>
            </a:r>
            <a:r>
              <a:rPr lang="cs-CZ" sz="5000" b="0" i="0" u="none" strike="noStrike" dirty="0">
                <a:solidFill>
                  <a:srgbClr val="F3212D"/>
                </a:solidFill>
                <a:effectLst/>
                <a:latin typeface="Arial" panose="020B0604020202020204" pitchFamily="34" charset="0"/>
                <a:hlinkClick r:id="rId3"/>
              </a:rPr>
              <a:t>https://makecode.microbit.org</a:t>
            </a:r>
            <a:endParaRPr lang="cs-CZ" sz="5000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7F7ACE8-9913-4281-B484-FE9D5583A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80" y="1600200"/>
            <a:ext cx="9433048" cy="4983161"/>
          </a:xfrm>
        </p:spPr>
        <p:txBody>
          <a:bodyPr/>
          <a:lstStyle/>
          <a:p>
            <a:r>
              <a:rPr lang="cs-CZ" b="1" i="0" dirty="0">
                <a:solidFill>
                  <a:srgbClr val="000000"/>
                </a:solidFill>
                <a:effectLst/>
              </a:rPr>
              <a:t>Online 3v1 </a:t>
            </a:r>
            <a:r>
              <a:rPr lang="cs-CZ" dirty="0">
                <a:solidFill>
                  <a:srgbClr val="000000"/>
                </a:solidFill>
              </a:rPr>
              <a:t>(</a:t>
            </a:r>
            <a:r>
              <a:rPr lang="cs-CZ" b="0" i="0" dirty="0">
                <a:solidFill>
                  <a:srgbClr val="000000"/>
                </a:solidFill>
                <a:effectLst/>
              </a:rPr>
              <a:t>bloky </a:t>
            </a:r>
            <a:r>
              <a:rPr lang="cs-CZ" dirty="0">
                <a:solidFill>
                  <a:srgbClr val="000000"/>
                </a:solidFill>
              </a:rPr>
              <a:t>+</a:t>
            </a:r>
            <a:r>
              <a:rPr lang="cs-CZ" b="0" i="0" dirty="0">
                <a:solidFill>
                  <a:srgbClr val="000000"/>
                </a:solidFill>
                <a:effectLst/>
              </a:rPr>
              <a:t> JavaScript + Python)</a:t>
            </a:r>
          </a:p>
          <a:p>
            <a:r>
              <a:rPr lang="cs-CZ" dirty="0">
                <a:solidFill>
                  <a:srgbClr val="000000"/>
                </a:solidFill>
              </a:rPr>
              <a:t>Pro nováčky i pokročilejší uživatele</a:t>
            </a:r>
          </a:p>
          <a:p>
            <a:r>
              <a:rPr lang="cs-CZ" b="1" i="0" dirty="0">
                <a:solidFill>
                  <a:srgbClr val="000000"/>
                </a:solidFill>
                <a:effectLst/>
              </a:rPr>
              <a:t>Hotová rozšíření </a:t>
            </a:r>
            <a:r>
              <a:rPr lang="cs-CZ" b="0" i="0" dirty="0">
                <a:solidFill>
                  <a:srgbClr val="000000"/>
                </a:solidFill>
                <a:effectLst/>
              </a:rPr>
              <a:t>pro různé moduly</a:t>
            </a:r>
          </a:p>
          <a:p>
            <a:r>
              <a:rPr lang="cs-CZ" dirty="0">
                <a:solidFill>
                  <a:srgbClr val="000000"/>
                </a:solidFill>
              </a:rPr>
              <a:t>Také v češtině, ale </a:t>
            </a:r>
            <a:r>
              <a:rPr lang="cs-CZ" b="1" dirty="0">
                <a:solidFill>
                  <a:srgbClr val="000000"/>
                </a:solidFill>
              </a:rPr>
              <a:t>zkuste raději </a:t>
            </a:r>
            <a:r>
              <a:rPr lang="cs-CZ" b="1" dirty="0" err="1">
                <a:solidFill>
                  <a:srgbClr val="000000"/>
                </a:solidFill>
              </a:rPr>
              <a:t>English</a:t>
            </a:r>
            <a:r>
              <a:rPr lang="cs-CZ" dirty="0">
                <a:solidFill>
                  <a:srgbClr val="000000"/>
                </a:solidFill>
              </a:rPr>
              <a:t>! </a:t>
            </a:r>
            <a:r>
              <a:rPr lang="cs-CZ" dirty="0">
                <a:solidFill>
                  <a:srgbClr val="000000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sym typeface="Wingdings" panose="05000000000000000000" pitchFamily="2" charset="2"/>
              </a:rPr>
              <a:t>Testování </a:t>
            </a:r>
            <a:r>
              <a:rPr lang="cs-CZ" dirty="0">
                <a:solidFill>
                  <a:srgbClr val="000000"/>
                </a:solidFill>
                <a:sym typeface="Wingdings" panose="05000000000000000000" pitchFamily="2" charset="2"/>
              </a:rPr>
              <a:t>v simulátoru</a:t>
            </a:r>
          </a:p>
          <a:p>
            <a:r>
              <a:rPr lang="cs-CZ" b="1" i="0" dirty="0">
                <a:solidFill>
                  <a:srgbClr val="000000"/>
                </a:solidFill>
                <a:effectLst/>
                <a:sym typeface="Wingdings" panose="05000000000000000000" pitchFamily="2" charset="2"/>
              </a:rPr>
              <a:t>Množství tutoriálů</a:t>
            </a:r>
            <a:r>
              <a:rPr lang="cs-CZ" b="0" i="0" dirty="0">
                <a:solidFill>
                  <a:srgbClr val="000000"/>
                </a:solidFill>
                <a:effectLst/>
                <a:sym typeface="Wingdings" panose="05000000000000000000" pitchFamily="2" charset="2"/>
              </a:rPr>
              <a:t>, příkladů a nápovědy</a:t>
            </a:r>
          </a:p>
          <a:p>
            <a:r>
              <a:rPr lang="cs-CZ" dirty="0">
                <a:solidFill>
                  <a:srgbClr val="000000"/>
                </a:solidFill>
                <a:sym typeface="Wingdings" panose="05000000000000000000" pitchFamily="2" charset="2"/>
              </a:rPr>
              <a:t>Bloky nelze poskládat špatně, syntaxe=OK</a:t>
            </a:r>
          </a:p>
          <a:p>
            <a:r>
              <a:rPr lang="cs-CZ" b="1" i="0" dirty="0" err="1">
                <a:solidFill>
                  <a:srgbClr val="000000"/>
                </a:solidFill>
                <a:effectLst/>
                <a:sym typeface="Wingdings" panose="05000000000000000000" pitchFamily="2" charset="2"/>
                <a:hlinkClick r:id="rId4"/>
              </a:rPr>
              <a:t>Offline</a:t>
            </a:r>
            <a:r>
              <a:rPr lang="cs-CZ" b="1" i="0" dirty="0">
                <a:solidFill>
                  <a:srgbClr val="000000"/>
                </a:solidFill>
                <a:effectLst/>
                <a:sym typeface="Wingdings" panose="05000000000000000000" pitchFamily="2" charset="2"/>
                <a:hlinkClick r:id="rId4"/>
              </a:rPr>
              <a:t> verze</a:t>
            </a:r>
            <a:r>
              <a:rPr lang="cs-CZ" b="1" i="0" dirty="0">
                <a:solidFill>
                  <a:srgbClr val="000000"/>
                </a:solidFill>
                <a:effectLst/>
                <a:sym typeface="Wingdings" panose="05000000000000000000" pitchFamily="2" charset="2"/>
              </a:rPr>
              <a:t> </a:t>
            </a:r>
            <a:r>
              <a:rPr lang="cs-CZ" b="1" dirty="0">
                <a:solidFill>
                  <a:srgbClr val="000000"/>
                </a:solidFill>
                <a:sym typeface="Wingdings" panose="05000000000000000000" pitchFamily="2" charset="2"/>
              </a:rPr>
              <a:t>pro W10 a MAC OS</a:t>
            </a:r>
            <a:endParaRPr lang="cs-CZ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372363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3910184F-0C5A-43CA-9436-F5D2851A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>
            <a:normAutofit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Úvodní stránka MakeCode</a:t>
            </a:r>
            <a:endParaRPr lang="cs-CZ" sz="5700" dirty="0"/>
          </a:p>
        </p:txBody>
      </p:sp>
      <p:pic>
        <p:nvPicPr>
          <p:cNvPr id="1026" name="Picture 2" descr="Úvodní stránka prostředí Makecode">
            <a:hlinkClick r:id="rId3"/>
            <a:extLst>
              <a:ext uri="{FF2B5EF4-FFF2-40B4-BE49-F238E27FC236}">
                <a16:creationId xmlns:a16="http://schemas.microsoft.com/office/drawing/2014/main" id="{35327B11-E384-4672-8656-E899D820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45096"/>
            <a:ext cx="8572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465247F-AA84-4A71-88BE-D5EC260D70A8}"/>
              </a:ext>
            </a:extLst>
          </p:cNvPr>
          <p:cNvSpPr txBox="1"/>
          <p:nvPr/>
        </p:nvSpPr>
        <p:spPr>
          <a:xfrm>
            <a:off x="640513" y="6193693"/>
            <a:ext cx="59046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5"/>
              </a:rPr>
              <a:t>https://makecode.microbit.org/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6970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50562-1ADC-46DE-BFED-B7938ACE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>
                <a:solidFill>
                  <a:schemeClr val="accent6">
                    <a:lumMod val="75000"/>
                  </a:schemeClr>
                </a:solidFill>
              </a:rPr>
              <a:t>Úvodní stránka Python editor</a:t>
            </a:r>
            <a:endParaRPr lang="cs-CZ" dirty="0"/>
          </a:p>
        </p:txBody>
      </p:sp>
      <p:pic>
        <p:nvPicPr>
          <p:cNvPr id="4" name="Obrázek 3">
            <a:hlinkClick r:id="rId2"/>
            <a:extLst>
              <a:ext uri="{FF2B5EF4-FFF2-40B4-BE49-F238E27FC236}">
                <a16:creationId xmlns:a16="http://schemas.microsoft.com/office/drawing/2014/main" id="{19D0513F-64E2-4469-BACA-8DA02B896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74"/>
          <a:stretch/>
        </p:blipFill>
        <p:spPr>
          <a:xfrm>
            <a:off x="992560" y="1229140"/>
            <a:ext cx="7920880" cy="510492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1823B36-9E4E-4CE6-BBCE-892F608EC61B}"/>
              </a:ext>
            </a:extLst>
          </p:cNvPr>
          <p:cNvSpPr/>
          <p:nvPr/>
        </p:nvSpPr>
        <p:spPr>
          <a:xfrm>
            <a:off x="992560" y="6334065"/>
            <a:ext cx="354385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https://python.microbit.org/v/2.0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68822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lba jazyka v prostředí Makecode">
            <a:extLst>
              <a:ext uri="{FF2B5EF4-FFF2-40B4-BE49-F238E27FC236}">
                <a16:creationId xmlns:a16="http://schemas.microsoft.com/office/drawing/2014/main" id="{6A86288B-29E5-42D2-8D06-D7511C97B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517104"/>
            <a:ext cx="8572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5328DFDF-CFBF-4BD4-BFB2-A2A06ED5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>
            <a:normAutofit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MakeCode – volba jazyka</a:t>
            </a:r>
            <a:endParaRPr lang="cs-CZ" sz="5700" dirty="0"/>
          </a:p>
        </p:txBody>
      </p:sp>
    </p:spTree>
    <p:extLst>
      <p:ext uri="{BB962C8B-B14F-4D97-AF65-F5344CB8AC3E}">
        <p14:creationId xmlns:p14="http://schemas.microsoft.com/office/powerpoint/2010/main" val="36185263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ákladní rozdělení pracovní oblasti Makecode">
            <a:extLst>
              <a:ext uri="{FF2B5EF4-FFF2-40B4-BE49-F238E27FC236}">
                <a16:creationId xmlns:a16="http://schemas.microsoft.com/office/drawing/2014/main" id="{F92E8968-40F1-4213-BAAE-8E328A356B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517515"/>
            <a:ext cx="8966806" cy="486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E0A208E1-F5D2-427B-8F2E-DC62D3BF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>
            <a:normAutofit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Pracovní oblast MakeCode</a:t>
            </a:r>
            <a:endParaRPr lang="cs-CZ" sz="5700" dirty="0"/>
          </a:p>
        </p:txBody>
      </p:sp>
    </p:spTree>
    <p:extLst>
      <p:ext uri="{BB962C8B-B14F-4D97-AF65-F5344CB8AC3E}">
        <p14:creationId xmlns:p14="http://schemas.microsoft.com/office/powerpoint/2010/main" val="16840942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BBA1DFAC-13C1-427B-891F-95011FF01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>
            <a:normAutofit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Oblast - Kód programu</a:t>
            </a:r>
            <a:endParaRPr lang="cs-CZ" sz="5700" dirty="0"/>
          </a:p>
        </p:txBody>
      </p:sp>
      <p:pic>
        <p:nvPicPr>
          <p:cNvPr id="4098" name="Picture 2" descr="Blok &quot;Vykonat při startu&quot;">
            <a:extLst>
              <a:ext uri="{FF2B5EF4-FFF2-40B4-BE49-F238E27FC236}">
                <a16:creationId xmlns:a16="http://schemas.microsoft.com/office/drawing/2014/main" id="{88B4A851-1A9D-4A5B-A87C-1EE0184FA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27" y="2276386"/>
            <a:ext cx="158115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lok &quot;Opakuj dokola&quot;">
            <a:extLst>
              <a:ext uri="{FF2B5EF4-FFF2-40B4-BE49-F238E27FC236}">
                <a16:creationId xmlns:a16="http://schemas.microsoft.com/office/drawing/2014/main" id="{B8194B91-773A-4CE1-865E-7F01DEBB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57" y="4176971"/>
            <a:ext cx="15811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D50A3A3-EA0E-4F5E-BF3B-2340AAF24A33}"/>
              </a:ext>
            </a:extLst>
          </p:cNvPr>
          <p:cNvSpPr txBox="1"/>
          <p:nvPr/>
        </p:nvSpPr>
        <p:spPr>
          <a:xfrm>
            <a:off x="3440832" y="2228671"/>
            <a:ext cx="51906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202122"/>
                </a:solidFill>
              </a:rPr>
              <a:t>Funkce se vykoná hned po spuštění programu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B79982B-F0E3-458D-9E49-37B9F4603843}"/>
              </a:ext>
            </a:extLst>
          </p:cNvPr>
          <p:cNvSpPr txBox="1"/>
          <p:nvPr/>
        </p:nvSpPr>
        <p:spPr>
          <a:xfrm>
            <a:off x="4342547" y="4124493"/>
            <a:ext cx="51906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202122"/>
                </a:solidFill>
              </a:rPr>
              <a:t>Funkce se vykonává v nekonečném cyklu</a:t>
            </a:r>
          </a:p>
        </p:txBody>
      </p:sp>
    </p:spTree>
    <p:extLst>
      <p:ext uri="{BB962C8B-B14F-4D97-AF65-F5344CB8AC3E}">
        <p14:creationId xmlns:p14="http://schemas.microsoft.com/office/powerpoint/2010/main" val="26004901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0A208E1-F5D2-427B-8F2E-DC62D3BF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>
            <a:normAutofit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Oblast zápatí</a:t>
            </a:r>
            <a:endParaRPr lang="cs-CZ" sz="5700" dirty="0"/>
          </a:p>
        </p:txBody>
      </p:sp>
      <p:pic>
        <p:nvPicPr>
          <p:cNvPr id="6146" name="Picture 2" descr="Zápatí prostředí Makecode">
            <a:extLst>
              <a:ext uri="{FF2B5EF4-FFF2-40B4-BE49-F238E27FC236}">
                <a16:creationId xmlns:a16="http://schemas.microsoft.com/office/drawing/2014/main" id="{91A07F3B-66CB-45FE-A1E7-9787629FA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492896"/>
            <a:ext cx="85725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1348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6D35B85-5A28-43E4-BB9C-3DC605EB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cs-CZ" sz="5700" b="1" dirty="0">
                <a:solidFill>
                  <a:schemeClr val="accent6">
                    <a:lumMod val="75000"/>
                  </a:schemeClr>
                </a:solidFill>
              </a:rPr>
              <a:t>Nalejvárna pro první program</a:t>
            </a:r>
            <a:endParaRPr lang="cs-CZ" sz="5700" dirty="0"/>
          </a:p>
        </p:txBody>
      </p:sp>
      <p:pic>
        <p:nvPicPr>
          <p:cNvPr id="5" name="Picture 2" descr="Blok pro rozsvícení obrázku">
            <a:extLst>
              <a:ext uri="{FF2B5EF4-FFF2-40B4-BE49-F238E27FC236}">
                <a16:creationId xmlns:a16="http://schemas.microsoft.com/office/drawing/2014/main" id="{66E87BBE-7F34-482A-96FF-1B9E8A506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94" y="1786997"/>
            <a:ext cx="18097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Blok pro rozsvícení matice LED">
            <a:extLst>
              <a:ext uri="{FF2B5EF4-FFF2-40B4-BE49-F238E27FC236}">
                <a16:creationId xmlns:a16="http://schemas.microsoft.com/office/drawing/2014/main" id="{2920E9EB-8B83-4403-8C9F-A35CF0BD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860" y="3649875"/>
            <a:ext cx="17240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lok pro zobrazení čísla">
            <a:extLst>
              <a:ext uri="{FF2B5EF4-FFF2-40B4-BE49-F238E27FC236}">
                <a16:creationId xmlns:a16="http://schemas.microsoft.com/office/drawing/2014/main" id="{1795F95A-2561-4438-B79A-7B98AE573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62" y="1786997"/>
            <a:ext cx="15811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Blok pro zobrazení řetězce">
            <a:extLst>
              <a:ext uri="{FF2B5EF4-FFF2-40B4-BE49-F238E27FC236}">
                <a16:creationId xmlns:a16="http://schemas.microsoft.com/office/drawing/2014/main" id="{A83C005B-A4BB-406F-86C0-DE52F4AD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18" y="4940443"/>
            <a:ext cx="20193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lok pro pozastavení programu">
            <a:extLst>
              <a:ext uri="{FF2B5EF4-FFF2-40B4-BE49-F238E27FC236}">
                <a16:creationId xmlns:a16="http://schemas.microsoft.com/office/drawing/2014/main" id="{C1E5D665-1573-4B6C-A2A2-0A768B31D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171" y="2996952"/>
            <a:ext cx="176212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7FF86849-C566-4316-B707-4B89A64C53B3}"/>
              </a:ext>
            </a:extLst>
          </p:cNvPr>
          <p:cNvSpPr txBox="1"/>
          <p:nvPr/>
        </p:nvSpPr>
        <p:spPr>
          <a:xfrm>
            <a:off x="3512840" y="2996952"/>
            <a:ext cx="33843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202122"/>
                </a:solidFill>
              </a:rPr>
              <a:t>Základní bloky ze záložky Basic</a:t>
            </a:r>
          </a:p>
        </p:txBody>
      </p:sp>
    </p:spTree>
    <p:extLst>
      <p:ext uri="{BB962C8B-B14F-4D97-AF65-F5344CB8AC3E}">
        <p14:creationId xmlns:p14="http://schemas.microsoft.com/office/powerpoint/2010/main" val="5828989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1082</Words>
  <Application>Microsoft Office PowerPoint</Application>
  <PresentationFormat>A4 (210 × 297 mm)</PresentationFormat>
  <Paragraphs>83</Paragraphs>
  <Slides>19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Lithos</vt:lpstr>
      <vt:lpstr>Noto Serif</vt:lpstr>
      <vt:lpstr>Open Sans</vt:lpstr>
      <vt:lpstr>Motiv sady Office</vt:lpstr>
      <vt:lpstr>Prezentace aplikace PowerPoint</vt:lpstr>
      <vt:lpstr>MakeCode - https://makecode.microbit.org</vt:lpstr>
      <vt:lpstr>Úvodní stránka MakeCode</vt:lpstr>
      <vt:lpstr>Úvodní stránka Python editor</vt:lpstr>
      <vt:lpstr>MakeCode – volba jazyka</vt:lpstr>
      <vt:lpstr>Pracovní oblast MakeCode</vt:lpstr>
      <vt:lpstr>Oblast - Kód programu</vt:lpstr>
      <vt:lpstr>Oblast zápatí</vt:lpstr>
      <vt:lpstr>Nalejvárna pro první program</vt:lpstr>
      <vt:lpstr>!!!První micro:bit program!!!</vt:lpstr>
      <vt:lpstr>Jak dostanu program do micro:bit?</vt:lpstr>
      <vt:lpstr>Nahrávání programu přes Web USB</vt:lpstr>
      <vt:lpstr>Jak otevřít *.hex v editoru?</vt:lpstr>
      <vt:lpstr>Nalejvárna – záložka Logic</vt:lpstr>
      <vt:lpstr>Nalejvárna – záložka Logic</vt:lpstr>
      <vt:lpstr>Nalejvárna – záložka Variables</vt:lpstr>
      <vt:lpstr>Odkazy na články o Makecode a programování micro:bit 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Oldrich Horacek</dc:creator>
  <cp:lastModifiedBy>Oldrich</cp:lastModifiedBy>
  <cp:revision>59</cp:revision>
  <dcterms:created xsi:type="dcterms:W3CDTF">2020-08-18T13:53:03Z</dcterms:created>
  <dcterms:modified xsi:type="dcterms:W3CDTF">2021-02-12T14:26:46Z</dcterms:modified>
</cp:coreProperties>
</file>