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343" r:id="rId3"/>
    <p:sldId id="320" r:id="rId4"/>
    <p:sldId id="321" r:id="rId5"/>
    <p:sldId id="345" r:id="rId6"/>
    <p:sldId id="322" r:id="rId7"/>
    <p:sldId id="323" r:id="rId8"/>
    <p:sldId id="324" r:id="rId9"/>
    <p:sldId id="325" r:id="rId10"/>
    <p:sldId id="337" r:id="rId11"/>
    <p:sldId id="327" r:id="rId12"/>
    <p:sldId id="328" r:id="rId13"/>
    <p:sldId id="338" r:id="rId14"/>
    <p:sldId id="329" r:id="rId15"/>
    <p:sldId id="330" r:id="rId16"/>
    <p:sldId id="339" r:id="rId17"/>
    <p:sldId id="331" r:id="rId18"/>
    <p:sldId id="332" r:id="rId19"/>
    <p:sldId id="335" r:id="rId20"/>
    <p:sldId id="333" r:id="rId21"/>
    <p:sldId id="334" r:id="rId22"/>
    <p:sldId id="336" r:id="rId23"/>
    <p:sldId id="344" r:id="rId24"/>
    <p:sldId id="346" r:id="rId25"/>
    <p:sldId id="342" r:id="rId26"/>
  </p:sldIdLst>
  <p:sldSz cx="9906000" cy="6858000" type="A4"/>
  <p:notesSz cx="6858000" cy="9144000"/>
  <p:defaultTextStyle>
    <a:defPPr>
      <a:defRPr lang="cs-CZ"/>
    </a:defPPr>
    <a:lvl1pPr marL="0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9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38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5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7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drich Horacek" initials="OH" lastIdx="1" clrIdx="0">
    <p:extLst>
      <p:ext uri="{19B8F6BF-5375-455C-9EA6-DF929625EA0E}">
        <p15:presenceInfo xmlns:p15="http://schemas.microsoft.com/office/powerpoint/2012/main" userId="4b27e0688212a1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67E"/>
    <a:srgbClr val="F89F56"/>
    <a:srgbClr val="F68426"/>
    <a:srgbClr val="008080"/>
    <a:srgbClr val="3399FF"/>
    <a:srgbClr val="00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13905-30A5-451C-BF6A-D3146E2348B5}" v="6" dt="2020-08-20T09:25:30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6" autoAdjust="0"/>
    <p:restoredTop sz="82996" autoAdjust="0"/>
  </p:normalViewPr>
  <p:slideViewPr>
    <p:cSldViewPr>
      <p:cViewPr varScale="1">
        <p:scale>
          <a:sx n="97" d="100"/>
          <a:sy n="97" d="100"/>
        </p:scale>
        <p:origin x="78" y="13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284A3-0DAE-4E47-86D2-E97FA1A1BAA9}" type="datetimeFigureOut">
              <a:rPr lang="cs-CZ" smtClean="0"/>
              <a:pPr/>
              <a:t>12.02.2021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798E5-43E7-4083-8F36-1E78529AA1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0" y="273050"/>
            <a:ext cx="5537730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5784" tIns="47892" rIns="95784" bIns="47892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578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4" indent="-299324" algn="l" defTabSz="95783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hwkitchen.cz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cfreaks.com/learn-en/microbitKit/basic_kit/basic_kit_case_05.html" TargetMode="External"/><Relationship Id="rId3" Type="http://schemas.openxmlformats.org/officeDocument/2006/relationships/hyperlink" Target="https://www.elecfreaks.com/learn-en/microbitKit/basic_kit/basic_bit.html" TargetMode="External"/><Relationship Id="rId7" Type="http://schemas.openxmlformats.org/officeDocument/2006/relationships/hyperlink" Target="https://www.elecfreaks.com/learn-en/microbitKit/basic_kit/basic_kit_case_04.html" TargetMode="External"/><Relationship Id="rId2" Type="http://schemas.openxmlformats.org/officeDocument/2006/relationships/hyperlink" Target="https://www.elecfreaks.com/learn-en/microbitKit/basic_kit/basic_ki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lecfreaks.com/learn-en/microbitKit/basic_kit/basic_kit_case_03.html" TargetMode="External"/><Relationship Id="rId5" Type="http://schemas.openxmlformats.org/officeDocument/2006/relationships/hyperlink" Target="https://www.elecfreaks.com/learn-en/microbitKit/basic_kit/basic_kit_case_02.html" TargetMode="External"/><Relationship Id="rId10" Type="http://schemas.openxmlformats.org/officeDocument/2006/relationships/image" Target="../media/image24.gif"/><Relationship Id="rId4" Type="http://schemas.openxmlformats.org/officeDocument/2006/relationships/hyperlink" Target="https://www.elecfreaks.com/learn-en/microbitKit/basic_kit/basic_kit_case_01.html" TargetMode="External"/><Relationship Id="rId9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hwkitchen.cz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9B8352-6EDD-49C6-B226-1157AFA9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0" y="116632"/>
            <a:ext cx="9144000" cy="685800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1468" y="116632"/>
            <a:ext cx="9583064" cy="1152128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cs-CZ" sz="5700" b="1" i="0" cap="all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BBC MICRO:BIT BASIC KIT</a:t>
            </a:r>
            <a:endParaRPr lang="pt-BR" sz="5700" b="1" i="0" cap="all" dirty="0">
              <a:solidFill>
                <a:schemeClr val="accent6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8FF4832E-58A8-4975-B0D8-D98EEBD5C0DD}"/>
              </a:ext>
            </a:extLst>
          </p:cNvPr>
          <p:cNvSpPr txBox="1">
            <a:spLocks/>
          </p:cNvSpPr>
          <p:nvPr/>
        </p:nvSpPr>
        <p:spPr>
          <a:xfrm>
            <a:off x="5711084" y="5229200"/>
            <a:ext cx="3850428" cy="1440160"/>
          </a:xfrm>
          <a:prstGeom prst="rect">
            <a:avLst/>
          </a:prstGeom>
        </p:spPr>
        <p:txBody>
          <a:bodyPr vert="horz" lIns="95784" tIns="47892" rIns="95784" bIns="47892" rtlCol="0" anchor="b"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cs-CZ" dirty="0"/>
              <a:t>Oldřich Horáček</a:t>
            </a:r>
            <a:endParaRPr lang="cs-CZ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Lithos" pitchFamily="50" charset="0"/>
                <a:ea typeface="Calibri"/>
                <a:cs typeface="Calibri"/>
                <a:sym typeface="Calibri"/>
                <a:hlinkClick r:id="rId4"/>
              </a:rPr>
              <a:t>www.hwkitchen.cz</a:t>
            </a:r>
            <a:endParaRPr lang="cs-CZ" sz="2200" dirty="0">
              <a:solidFill>
                <a:srgbClr val="000000"/>
              </a:solidFill>
              <a:latin typeface="Lithos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2C46361E-002A-4B75-BEAF-E1318875C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5338985"/>
            <a:ext cx="1794880" cy="13540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CF328A-29F4-4B63-899A-797227D5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02" y="612716"/>
            <a:ext cx="6544196" cy="56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8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5FCED95-9C72-4956-8661-CF7D5D13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74" y="0"/>
            <a:ext cx="9370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41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89B996D-D6E8-4218-AA7B-7A88D07E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8" y="0"/>
            <a:ext cx="955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880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32669C2-A9C9-4F75-BF06-78DC01F1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69" y="-11832"/>
            <a:ext cx="7388461" cy="68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6771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0353BF3-0D49-4B34-B4B1-8F3E53B2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3" y="0"/>
            <a:ext cx="929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6211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1668BD-0433-495B-8791-A86A15D5B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0"/>
            <a:ext cx="9628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38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F2EB30-CFAB-4082-BEF3-881120D7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0"/>
            <a:ext cx="846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75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E06E298-ABE9-4918-B75F-157FC3B1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93" y="0"/>
            <a:ext cx="9393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974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204025-85B4-4B30-A74D-49A59FFC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" y="0"/>
            <a:ext cx="9812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21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22473E9-4B3E-4245-8119-BD58A6CC2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8" y="0"/>
            <a:ext cx="844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119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2B583222-3D2C-44A7-B973-4C918A645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68" y="116632"/>
            <a:ext cx="9583064" cy="1152128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cs-CZ" sz="5700" b="1" i="0" cap="all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PROČ Microbit BASIC KIT?</a:t>
            </a:r>
            <a:endParaRPr lang="pt-BR" sz="5700" b="1" i="0" cap="all" dirty="0">
              <a:solidFill>
                <a:schemeClr val="accent6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06ACB6-FE3D-4230-B6E4-2AB963CB7DA6}"/>
              </a:ext>
            </a:extLst>
          </p:cNvPr>
          <p:cNvSpPr txBox="1"/>
          <p:nvPr/>
        </p:nvSpPr>
        <p:spPr>
          <a:xfrm>
            <a:off x="488504" y="1052736"/>
            <a:ext cx="907300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/>
              <a:t>ELECFREAKS micro:bit Basic </a:t>
            </a:r>
            <a:r>
              <a:rPr lang="cs-CZ" sz="3000" dirty="0" err="1"/>
              <a:t>kit</a:t>
            </a:r>
            <a:r>
              <a:rPr lang="cs-CZ" sz="3000" dirty="0"/>
              <a:t> je </a:t>
            </a:r>
            <a:r>
              <a:rPr lang="cs-CZ" sz="3000" b="1" dirty="0"/>
              <a:t>vhodný pro úplné začátečníky</a:t>
            </a:r>
            <a:r>
              <a:rPr lang="cs-CZ" sz="3000" dirty="0"/>
              <a:t> a vaše první kroky ve světě elektroniky a programování. Basic </a:t>
            </a:r>
            <a:r>
              <a:rPr lang="cs-CZ" sz="3000" dirty="0" err="1"/>
              <a:t>kit</a:t>
            </a:r>
            <a:r>
              <a:rPr lang="cs-CZ" sz="3000" dirty="0"/>
              <a:t> </a:t>
            </a:r>
            <a:r>
              <a:rPr lang="cs-CZ" sz="3000" b="1" dirty="0"/>
              <a:t>obsahuje 5 nejpoužívanějších elektronických modulů</a:t>
            </a:r>
            <a:r>
              <a:rPr lang="cs-CZ" sz="3000" dirty="0"/>
              <a:t>, které snadno připojíte k desce micro:bit pomocí modulu </a:t>
            </a:r>
            <a:r>
              <a:rPr lang="cs-CZ" sz="3000" dirty="0" err="1"/>
              <a:t>Basic:bit</a:t>
            </a:r>
            <a:r>
              <a:rPr lang="cs-CZ" sz="3000" dirty="0"/>
              <a:t>.</a:t>
            </a:r>
          </a:p>
          <a:p>
            <a:r>
              <a:rPr lang="cs-CZ" sz="3000" dirty="0"/>
              <a:t>Stavebnice Basic </a:t>
            </a:r>
            <a:r>
              <a:rPr lang="cs-CZ" sz="3000" dirty="0" err="1"/>
              <a:t>kit</a:t>
            </a:r>
            <a:r>
              <a:rPr lang="cs-CZ" sz="3000" dirty="0"/>
              <a:t> vám pomůže k </a:t>
            </a:r>
            <a:r>
              <a:rPr lang="cs-CZ" sz="3000" b="1" dirty="0"/>
              <a:t>rychlému proniknutí do platformy micro:bit </a:t>
            </a:r>
            <a:r>
              <a:rPr lang="cs-CZ" sz="3000" dirty="0"/>
              <a:t>a odstartuje tvoření vašich vlastních projektů. Všechny elektronické moduly pracují se s távajícími bloky </a:t>
            </a:r>
            <a:r>
              <a:rPr lang="cs-CZ" sz="3000" dirty="0" err="1"/>
              <a:t>Makecode</a:t>
            </a:r>
            <a:r>
              <a:rPr lang="cs-CZ" sz="3000" dirty="0"/>
              <a:t> a tak nebudete potřebovat přidávat žádné rozšíření. Sada Basic </a:t>
            </a:r>
            <a:r>
              <a:rPr lang="cs-CZ" sz="3000" dirty="0" err="1"/>
              <a:t>kit</a:t>
            </a:r>
            <a:r>
              <a:rPr lang="cs-CZ" sz="3000" dirty="0"/>
              <a:t> vás provede </a:t>
            </a:r>
            <a:r>
              <a:rPr lang="cs-CZ" sz="3000" b="1" dirty="0"/>
              <a:t>nejen základy programování</a:t>
            </a:r>
            <a:r>
              <a:rPr lang="cs-CZ" sz="3000" dirty="0"/>
              <a:t>, ale porozumíte také </a:t>
            </a:r>
            <a:r>
              <a:rPr lang="cs-CZ" sz="3000" b="1" dirty="0"/>
              <a:t>principům vybraných elektronických modulů</a:t>
            </a:r>
            <a:r>
              <a:rPr lang="cs-CZ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9781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BBA6A12-5420-449E-87D6-C637B585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18" y="0"/>
            <a:ext cx="932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7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397472E-A72D-4EAA-B1A2-C2D37F07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" y="0"/>
            <a:ext cx="9874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909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8D5A69B-0AB0-4BB4-8085-E2937913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963" y="-17504"/>
            <a:ext cx="5324074" cy="68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147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5">
            <a:extLst>
              <a:ext uri="{FF2B5EF4-FFF2-40B4-BE49-F238E27FC236}">
                <a16:creationId xmlns:a16="http://schemas.microsoft.com/office/drawing/2014/main" id="{05E222C3-17D8-4C09-AE63-67BE708D481E}"/>
              </a:ext>
            </a:extLst>
          </p:cNvPr>
          <p:cNvSpPr txBox="1">
            <a:spLocks/>
          </p:cNvSpPr>
          <p:nvPr/>
        </p:nvSpPr>
        <p:spPr>
          <a:xfrm>
            <a:off x="161468" y="116632"/>
            <a:ext cx="9583064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itchFamily="34" charset="0"/>
              <a:buNone/>
            </a:pPr>
            <a:r>
              <a:rPr lang="cs-CZ" sz="5700" b="1" cap="al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Projekty s Basic Kit</a:t>
            </a:r>
            <a:endParaRPr lang="pt-BR" sz="5700" b="1" cap="al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1FAF38-FE6F-4B5B-87EF-233B245A2179}"/>
              </a:ext>
            </a:extLst>
          </p:cNvPr>
          <p:cNvSpPr txBox="1"/>
          <p:nvPr/>
        </p:nvSpPr>
        <p:spPr>
          <a:xfrm>
            <a:off x="290981" y="908720"/>
            <a:ext cx="958306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2" tooltip="Úvod k používání stavebnice Basic Kit"/>
              </a:rPr>
              <a:t>Úvod k používání stavebnice Basic Kit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3" tooltip="Základy práce a programování desky Basic:bit"/>
              </a:rPr>
              <a:t>Základy práce a programování desky </a:t>
            </a:r>
            <a:r>
              <a:rPr lang="cs-CZ" sz="3000" dirty="0" err="1">
                <a:latin typeface="Calibri (Základní text)"/>
                <a:hlinkClick r:id="rId3" tooltip="Základy práce a programování desky Basic:bit"/>
              </a:rPr>
              <a:t>Basic:bit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4" tooltip="01 - Basic Kit projekt ovládání a stmívání světla"/>
              </a:rPr>
              <a:t>01 - Basic Kit projekt ovládání a stmívání světla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5" tooltip="02 - Basic Kit projekt generování morseovky"/>
              </a:rPr>
              <a:t>02 - Basic Kit projekt generování morseovky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6" tooltip="03 - Basic Kit projekt práce s funkčními bloky"/>
              </a:rPr>
              <a:t>03 - Basic Kit projekt práce s funkčními bloky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7" tooltip="04 - Basic Kit projekt kouzelná krabička s obrázky"/>
              </a:rPr>
              <a:t>04 - Basic Kit projekt kouzelná krabička s obrázky</a:t>
            </a:r>
            <a:endParaRPr lang="cs-CZ" sz="3000" dirty="0">
              <a:latin typeface="Calibri (Základní text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000" dirty="0">
                <a:latin typeface="Calibri (Základní text)"/>
                <a:hlinkClick r:id="rId8" tooltip="05 - Basic Kit projekt magická skříňka s tvářemi"/>
              </a:rPr>
              <a:t>05 - Basic Kit projekt magická skříňka s tvářemi</a:t>
            </a:r>
            <a:endParaRPr lang="cs-CZ" sz="3000" dirty="0">
              <a:latin typeface="Calibri (Základní text)"/>
            </a:endParaRPr>
          </a:p>
        </p:txBody>
      </p:sp>
      <p:pic>
        <p:nvPicPr>
          <p:cNvPr id="11" name="Obrázek 10" descr="Obsah obrázku interiér&#10;&#10;Popis byl vytvořen automaticky">
            <a:extLst>
              <a:ext uri="{FF2B5EF4-FFF2-40B4-BE49-F238E27FC236}">
                <a16:creationId xmlns:a16="http://schemas.microsoft.com/office/drawing/2014/main" id="{338AC876-AC91-483A-A267-25D381949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3" y="4224397"/>
            <a:ext cx="2016609" cy="2516971"/>
          </a:xfrm>
          <a:prstGeom prst="rect">
            <a:avLst/>
          </a:prstGeom>
        </p:spPr>
      </p:pic>
      <p:pic>
        <p:nvPicPr>
          <p:cNvPr id="13" name="Obrázek 12" descr="Obsah obrázku text, elektronika, počítač, rámeček obrázku&#10;&#10;Popis byl vytvořen automaticky">
            <a:extLst>
              <a:ext uri="{FF2B5EF4-FFF2-40B4-BE49-F238E27FC236}">
                <a16:creationId xmlns:a16="http://schemas.microsoft.com/office/drawing/2014/main" id="{5A96EA81-BA97-4290-9B52-0D2498A949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81" y="4232707"/>
            <a:ext cx="4412476" cy="25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78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B9635CE-2A5D-4C04-BAA0-38433F3E9EBA}"/>
              </a:ext>
            </a:extLst>
          </p:cNvPr>
          <p:cNvSpPr txBox="1"/>
          <p:nvPr/>
        </p:nvSpPr>
        <p:spPr>
          <a:xfrm>
            <a:off x="560512" y="420484"/>
            <a:ext cx="8784976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500" dirty="0"/>
              <a:t>Žijeme v době, kdy máme řešení nebo dokonce </a:t>
            </a:r>
            <a:r>
              <a:rPr lang="cs-CZ" sz="3500" b="1" dirty="0"/>
              <a:t>chytrou aplikaci skoro na všechno</a:t>
            </a:r>
            <a:r>
              <a:rPr lang="cs-CZ" sz="3500" dirty="0"/>
              <a:t>. To bohužel nepřináší nejlepší motivaci vytvářet a vynalézat nové věci! </a:t>
            </a:r>
          </a:p>
          <a:p>
            <a:r>
              <a:rPr lang="cs-CZ" sz="3500" dirty="0"/>
              <a:t>V HWKITCHEN se snažíme tuto skutečnost změnit a pomoct vrátit lidem jejich přirozenou kreativitu a představivost.</a:t>
            </a:r>
          </a:p>
          <a:p>
            <a:r>
              <a:rPr lang="cs-CZ" sz="3500" dirty="0"/>
              <a:t>Stavebnice micro:bit vám přinesou spoustu zábavy, ale naučíte se s nimi i </a:t>
            </a:r>
            <a:r>
              <a:rPr lang="cs-CZ" sz="3500" b="1" dirty="0"/>
              <a:t>základy programování a hlavně tvořit a realizovat nové věci</a:t>
            </a:r>
            <a:r>
              <a:rPr lang="cs-CZ" sz="3500" dirty="0"/>
              <a:t>, o kterých jste předtím třeba jen snili.</a:t>
            </a:r>
          </a:p>
        </p:txBody>
      </p:sp>
    </p:spTree>
    <p:extLst>
      <p:ext uri="{BB962C8B-B14F-4D97-AF65-F5344CB8AC3E}">
        <p14:creationId xmlns:p14="http://schemas.microsoft.com/office/powerpoint/2010/main" val="3002577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668F4B47-B929-446F-89F5-58C7A3BF3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88640"/>
            <a:ext cx="6301794" cy="5093647"/>
          </a:xfrm>
          <a:prstGeom prst="rect">
            <a:avLst/>
          </a:prstGeom>
        </p:spPr>
      </p:pic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D602051D-1144-473E-9E0F-8477B7B621CF}"/>
              </a:ext>
            </a:extLst>
          </p:cNvPr>
          <p:cNvSpPr txBox="1">
            <a:spLocks/>
          </p:cNvSpPr>
          <p:nvPr/>
        </p:nvSpPr>
        <p:spPr>
          <a:xfrm>
            <a:off x="161468" y="4332434"/>
            <a:ext cx="9583064" cy="2187624"/>
          </a:xfrm>
          <a:prstGeom prst="rect">
            <a:avLst/>
          </a:prstGeom>
        </p:spPr>
        <p:txBody>
          <a:bodyPr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/>
          </a:p>
          <a:p>
            <a:pPr algn="ctr">
              <a:buFont typeface="Arial" pitchFamily="34" charset="0"/>
              <a:buNone/>
            </a:pPr>
            <a:r>
              <a:rPr lang="cs-CZ" sz="3600" b="1" dirty="0"/>
              <a:t>E-shop HWKITCHEN – váš parťák ve světě tvoření</a:t>
            </a:r>
          </a:p>
        </p:txBody>
      </p:sp>
    </p:spTree>
    <p:extLst>
      <p:ext uri="{BB962C8B-B14F-4D97-AF65-F5344CB8AC3E}">
        <p14:creationId xmlns:p14="http://schemas.microsoft.com/office/powerpoint/2010/main" val="7889622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9CAC46-D6DF-4C51-8CAC-AB64F1F5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906000" cy="6769100"/>
          </a:xfrm>
          <a:prstGeom prst="rect">
            <a:avLst/>
          </a:prstGeom>
        </p:spPr>
      </p:pic>
      <p:sp>
        <p:nvSpPr>
          <p:cNvPr id="4" name="Zástupný symbol pro obsah 5">
            <a:extLst>
              <a:ext uri="{FF2B5EF4-FFF2-40B4-BE49-F238E27FC236}">
                <a16:creationId xmlns:a16="http://schemas.microsoft.com/office/drawing/2014/main" id="{61A2517B-8908-4D71-98AD-40F63727AF28}"/>
              </a:ext>
            </a:extLst>
          </p:cNvPr>
          <p:cNvSpPr txBox="1">
            <a:spLocks/>
          </p:cNvSpPr>
          <p:nvPr/>
        </p:nvSpPr>
        <p:spPr>
          <a:xfrm>
            <a:off x="5529064" y="764704"/>
            <a:ext cx="4464496" cy="576064"/>
          </a:xfrm>
          <a:prstGeom prst="rect">
            <a:avLst/>
          </a:prstGeom>
        </p:spPr>
        <p:txBody>
          <a:bodyPr vert="horz" lIns="95784" tIns="47892" rIns="95784" bIns="47892" rtlCol="0" anchor="b">
            <a:normAutofit fontScale="62500" lnSpcReduction="20000"/>
          </a:bodyPr>
          <a:lstStyle>
            <a:lvl1pPr marL="0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19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8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6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5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34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53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cs-CZ" sz="5700" cap="al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Microbit V1</a:t>
            </a:r>
            <a:endParaRPr lang="pt-BR" sz="5700" cap="al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24555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FABC6BB-307E-4C60-B350-24C422D01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37" y="-315416"/>
            <a:ext cx="10078537" cy="7344816"/>
          </a:xfrm>
          <a:prstGeom prst="rect">
            <a:avLst/>
          </a:prstGeom>
        </p:spPr>
      </p:pic>
      <p:sp>
        <p:nvSpPr>
          <p:cNvPr id="3" name="Zástupný symbol pro obsah 5">
            <a:extLst>
              <a:ext uri="{FF2B5EF4-FFF2-40B4-BE49-F238E27FC236}">
                <a16:creationId xmlns:a16="http://schemas.microsoft.com/office/drawing/2014/main" id="{D9A4BC9C-E5B6-4619-BBB4-120E4F6CEAE7}"/>
              </a:ext>
            </a:extLst>
          </p:cNvPr>
          <p:cNvSpPr txBox="1">
            <a:spLocks/>
          </p:cNvSpPr>
          <p:nvPr/>
        </p:nvSpPr>
        <p:spPr>
          <a:xfrm>
            <a:off x="632520" y="692696"/>
            <a:ext cx="4464496" cy="576064"/>
          </a:xfrm>
          <a:prstGeom prst="rect">
            <a:avLst/>
          </a:prstGeom>
        </p:spPr>
        <p:txBody>
          <a:bodyPr vert="horz" lIns="95784" tIns="47892" rIns="95784" bIns="47892" rtlCol="0" anchor="b">
            <a:normAutofit fontScale="62500" lnSpcReduction="20000"/>
          </a:bodyPr>
          <a:lstStyle>
            <a:lvl1pPr marL="0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19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8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6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5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34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53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cs-CZ" sz="5700" cap="al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Microbit V1</a:t>
            </a:r>
            <a:endParaRPr lang="pt-BR" sz="5700" cap="al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78684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687F783-5734-45EB-8907-D51C0A26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76" y="457571"/>
            <a:ext cx="7619047" cy="5942857"/>
          </a:xfrm>
          <a:prstGeom prst="rect">
            <a:avLst/>
          </a:prstGeom>
        </p:spPr>
      </p:pic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746A9974-22E5-47BA-9462-71FBEA785198}"/>
              </a:ext>
            </a:extLst>
          </p:cNvPr>
          <p:cNvSpPr txBox="1">
            <a:spLocks/>
          </p:cNvSpPr>
          <p:nvPr/>
        </p:nvSpPr>
        <p:spPr>
          <a:xfrm>
            <a:off x="-591616" y="3428999"/>
            <a:ext cx="4464496" cy="576064"/>
          </a:xfrm>
          <a:prstGeom prst="rect">
            <a:avLst/>
          </a:prstGeom>
        </p:spPr>
        <p:txBody>
          <a:bodyPr vert="horz" lIns="95784" tIns="47892" rIns="95784" bIns="47892" rtlCol="0" anchor="b">
            <a:normAutofit fontScale="62500" lnSpcReduction="20000"/>
          </a:bodyPr>
          <a:lstStyle>
            <a:lvl1pPr marL="0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19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38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5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77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96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515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434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353" indent="0" algn="l" defTabSz="957838" rtl="0" eaLnBrk="1" latinLnBrk="0" hangingPunct="1">
              <a:spcBef>
                <a:spcPct val="20000"/>
              </a:spcBef>
              <a:buFont typeface="Arial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cs-CZ" sz="5700" cap="all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Microbit V2</a:t>
            </a:r>
            <a:endParaRPr lang="pt-BR" sz="5700" cap="all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1310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C10AFC-B53C-4B7A-B11F-5305ED8C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18" y="0"/>
            <a:ext cx="9379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227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59EC8A9-6BC3-4D1A-B29E-3D931596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2" y="-34280"/>
            <a:ext cx="9814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92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0677430-288E-4930-AFCB-6B630B92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45" y="0"/>
            <a:ext cx="934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290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11AC73-310F-47DD-9B0E-468BF43AD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9" y="0"/>
            <a:ext cx="9843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9706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267</Words>
  <Application>Microsoft Office PowerPoint</Application>
  <PresentationFormat>A4 (210 × 297 mm)</PresentationFormat>
  <Paragraphs>23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(Základní text)</vt:lpstr>
      <vt:lpstr>Lithos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Oldrich Horacek</dc:creator>
  <cp:lastModifiedBy>Oldrich</cp:lastModifiedBy>
  <cp:revision>29</cp:revision>
  <dcterms:created xsi:type="dcterms:W3CDTF">2020-08-20T13:02:07Z</dcterms:created>
  <dcterms:modified xsi:type="dcterms:W3CDTF">2021-02-12T14:09:04Z</dcterms:modified>
</cp:coreProperties>
</file>