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3" r:id="rId3"/>
    <p:sldId id="287" r:id="rId4"/>
    <p:sldId id="286" r:id="rId5"/>
    <p:sldId id="288" r:id="rId6"/>
    <p:sldId id="289" r:id="rId7"/>
    <p:sldId id="290" r:id="rId8"/>
    <p:sldId id="291" r:id="rId9"/>
    <p:sldId id="272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34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008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83806" autoAdjust="0"/>
  </p:normalViewPr>
  <p:slideViewPr>
    <p:cSldViewPr>
      <p:cViewPr varScale="1">
        <p:scale>
          <a:sx n="105" d="100"/>
          <a:sy n="105" d="100"/>
        </p:scale>
        <p:origin x="120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F2278-EF62-4D65-BC18-B440AE8C618D}" type="datetimeFigureOut">
              <a:rPr lang="cs-CZ" smtClean="0"/>
              <a:t>09.12.2020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A02A-5A94-436F-BF39-F3C0A73387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49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7D17-7634-426F-B6AD-258684A38731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hwkitchen.cz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block.makeblock.com/en-us/downloa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1EF47FF2-EB7E-4D6D-AA2B-F908FD28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6253"/>
            <a:ext cx="8928992" cy="676843"/>
          </a:xfrm>
        </p:spPr>
        <p:txBody>
          <a:bodyPr>
            <a:noAutofit/>
          </a:bodyPr>
          <a:lstStyle/>
          <a:p>
            <a:r>
              <a:rPr lang="cs-CZ" sz="5700" b="1" dirty="0">
                <a:solidFill>
                  <a:srgbClr val="3399FF"/>
                </a:solidFill>
              </a:rPr>
              <a:t>mBot</a:t>
            </a:r>
            <a:r>
              <a:rPr lang="en-US" sz="5700" b="1" dirty="0">
                <a:solidFill>
                  <a:srgbClr val="3399FF"/>
                </a:solidFill>
              </a:rPr>
              <a:t> – </a:t>
            </a:r>
            <a:r>
              <a:rPr lang="cs-CZ" sz="5700" b="1" dirty="0">
                <a:solidFill>
                  <a:srgbClr val="3399FF"/>
                </a:solidFill>
              </a:rPr>
              <a:t>jdeme programovat!</a:t>
            </a:r>
            <a:endParaRPr lang="en-US" sz="5700" b="1" dirty="0">
              <a:solidFill>
                <a:srgbClr val="3399FF"/>
              </a:solidFill>
            </a:endParaRPr>
          </a:p>
        </p:txBody>
      </p:sp>
      <p:pic>
        <p:nvPicPr>
          <p:cNvPr id="2" name="Picture 3" descr="C:\Users\Spurt\Desktop\PPT页面背景源文件.jpg">
            <a:extLst>
              <a:ext uri="{FF2B5EF4-FFF2-40B4-BE49-F238E27FC236}">
                <a16:creationId xmlns:a16="http://schemas.microsoft.com/office/drawing/2014/main" id="{AF12A307-75BC-43D4-B4CE-7958B8903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7" b="50103"/>
          <a:stretch/>
        </p:blipFill>
        <p:spPr bwMode="auto">
          <a:xfrm>
            <a:off x="4331395" y="0"/>
            <a:ext cx="4812605" cy="2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purt\Desktop\PPT页面背景源文件.jpg">
            <a:extLst>
              <a:ext uri="{FF2B5EF4-FFF2-40B4-BE49-F238E27FC236}">
                <a16:creationId xmlns:a16="http://schemas.microsoft.com/office/drawing/2014/main" id="{445C2CFA-E443-4B0B-941F-935730E0E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" t="58920" r="-1"/>
          <a:stretch/>
        </p:blipFill>
        <p:spPr bwMode="auto">
          <a:xfrm>
            <a:off x="4860032" y="2414179"/>
            <a:ext cx="3996952" cy="97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3B7A04DD-091D-4940-8DC5-115593934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" y="443951"/>
            <a:ext cx="4767276" cy="28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1BD7F83A-BF65-44F3-812A-98C35B2CC472}"/>
              </a:ext>
            </a:extLst>
          </p:cNvPr>
          <p:cNvSpPr txBox="1">
            <a:spLocks/>
          </p:cNvSpPr>
          <p:nvPr/>
        </p:nvSpPr>
        <p:spPr>
          <a:xfrm>
            <a:off x="4898036" y="5089724"/>
            <a:ext cx="3850428" cy="1440160"/>
          </a:xfrm>
          <a:prstGeom prst="rect">
            <a:avLst/>
          </a:prstGeom>
        </p:spPr>
        <p:txBody>
          <a:bodyPr vert="horz" lIns="95784" tIns="47892" rIns="95784" bIns="47892" rtlCol="0" anchor="b">
            <a:normAutofit/>
          </a:bodyPr>
          <a:lstStyle>
            <a:lvl1pPr marL="359189" indent="-359189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244" indent="-299324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98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217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36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dirty="0"/>
              <a:t>Oldřich Horáček</a:t>
            </a:r>
            <a:endParaRPr lang="cs-CZ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0" indent="0" algn="r">
              <a:buFont typeface="Arial" pitchFamily="34" charset="0"/>
              <a:buNone/>
            </a:pPr>
            <a:r>
              <a:rPr lang="cs-CZ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5"/>
              </a:rPr>
              <a:t>www.hwkitchen.cz</a:t>
            </a:r>
            <a:endParaRPr lang="cs-CZ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3" name="Obrázek 12">
            <a:hlinkClick r:id="rId5"/>
            <a:extLst>
              <a:ext uri="{FF2B5EF4-FFF2-40B4-BE49-F238E27FC236}">
                <a16:creationId xmlns:a16="http://schemas.microsoft.com/office/drawing/2014/main" id="{DC42200E-7ACC-4DBF-8054-02790E9290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75863"/>
            <a:ext cx="1794880" cy="13540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14E013C-467E-42B5-82E0-6BABD0CADF33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1</a:t>
            </a:r>
            <a:endParaRPr lang="en-US" sz="6300" b="1" dirty="0">
              <a:solidFill>
                <a:srgbClr val="3399FF"/>
              </a:solidFill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7263AAA-B5E6-4244-BDF1-FAD885EA84DC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První program!!! Zobrazte blikající srdíčko doprovázené tónem.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A98397A-1C47-4DB4-8126-15453E34B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398836"/>
            <a:ext cx="46005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73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D3A5DE5-4D32-4A2E-A5CC-61E8CB4DAAC4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2</a:t>
            </a:r>
            <a:endParaRPr lang="en-US" sz="6300" b="1" dirty="0">
              <a:solidFill>
                <a:srgbClr val="3399FF"/>
              </a:solidFill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D6D0658-79B6-4A90-8DC8-9D545402BD4C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blikání LED a zvuky podobné hasičskému autu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DA49D01-0778-44B4-A2E0-D06B36E1A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586777"/>
            <a:ext cx="42862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326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3E5F97B-7368-4CD7-8D3A-1944A9CB304C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3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844A75E-839C-4ED7-A85B-80AB587C00B9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0801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zobrazování vzdálenosti od ultrazvukového snímače na LED Matrix </a:t>
            </a:r>
            <a:r>
              <a:rPr lang="cs-CZ" sz="4000" b="1" dirty="0" err="1"/>
              <a:t>mBota</a:t>
            </a:r>
            <a:r>
              <a:rPr lang="cs-CZ" sz="4000" b="1" dirty="0"/>
              <a:t>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EFFFC46-8498-4E5C-B6BE-5B9C9256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9" y="3270994"/>
            <a:ext cx="83915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894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3E5F97B-7368-4CD7-8D3A-1944A9CB304C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4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844A75E-839C-4ED7-A85B-80AB587C00B9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zobrazování hodnoty úrovně osvětlení na LED Matrix </a:t>
            </a:r>
            <a:r>
              <a:rPr lang="cs-CZ" sz="4000" b="1" dirty="0" err="1"/>
              <a:t>mBota</a:t>
            </a:r>
            <a:r>
              <a:rPr lang="cs-CZ" sz="4000" b="1" dirty="0"/>
              <a:t>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668314-7CA2-44C8-B503-6D4D6D49A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41" y="3573016"/>
            <a:ext cx="84677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71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3E5F97B-7368-4CD7-8D3A-1944A9CB304C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5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844A75E-839C-4ED7-A85B-80AB587C00B9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zobrazení symbolů šipek na základě zmáčknutí klávesy na klávesnici. Tlačítko na desce </a:t>
            </a:r>
            <a:r>
              <a:rPr lang="cs-CZ" sz="4000" b="1" dirty="0" err="1"/>
              <a:t>zahrajé</a:t>
            </a:r>
            <a:r>
              <a:rPr lang="cs-CZ" sz="4000" b="1" dirty="0"/>
              <a:t> tón.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06BA0B-33C8-4DF4-9A25-7C5ADFDC6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44" y="2981325"/>
            <a:ext cx="85344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930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3E5F97B-7368-4CD7-8D3A-1944A9CB304C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6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844A75E-839C-4ED7-A85B-80AB587C00B9}"/>
              </a:ext>
            </a:extLst>
          </p:cNvPr>
          <p:cNvSpPr txBox="1">
            <a:spLocks/>
          </p:cNvSpPr>
          <p:nvPr/>
        </p:nvSpPr>
        <p:spPr>
          <a:xfrm>
            <a:off x="395536" y="1061375"/>
            <a:ext cx="3450215" cy="3240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odpočítání výbuchu bomby a zobrazení nápisu BUM.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49B041D-9CDB-4E1D-A54E-5BD8B3CF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03" y="1061375"/>
            <a:ext cx="3972469" cy="57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088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3E5F97B-7368-4CD7-8D3A-1944A9CB304C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7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844A75E-839C-4ED7-A85B-80AB587C00B9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vytvoření efektu náhodných barev na obou LED.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3E6ABF6-92AD-482D-89F5-D3A2ABD38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8698"/>
            <a:ext cx="9144000" cy="18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841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3E5F97B-7368-4CD7-8D3A-1944A9CB304C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8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844A75E-839C-4ED7-A85B-80AB587C00B9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zahrání noty na základě zakrytí snímače čáry.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C22D5E0-7677-4387-9881-E041144E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284984"/>
            <a:ext cx="58483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942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3E5F97B-7368-4CD7-8D3A-1944A9CB304C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9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844A75E-839C-4ED7-A85B-80AB587C00B9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vytvoření efektu náhodně blikajícího bodu na LED Matrix.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8233827-E84F-45E0-8CA0-CE49B137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9" y="3284984"/>
            <a:ext cx="9144000" cy="22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661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3E5F97B-7368-4CD7-8D3A-1944A9CB304C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Úkol č. 10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844A75E-839C-4ED7-A85B-80AB587C00B9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9036496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b="1" dirty="0"/>
              <a:t>Vytvořte program pro hru, kde se ovládají skoky jablka přiblížením ruky k ultrazvukovému snímači </a:t>
            </a:r>
            <a:r>
              <a:rPr lang="cs-CZ" sz="4000" b="1" dirty="0" err="1"/>
              <a:t>mbota</a:t>
            </a:r>
            <a:r>
              <a:rPr lang="cs-CZ" sz="4000" b="1" dirty="0"/>
              <a:t>. </a:t>
            </a:r>
            <a:r>
              <a:rPr lang="cs-CZ" sz="4000" b="1" dirty="0">
                <a:sym typeface="Wingdings" panose="05000000000000000000" pitchFamily="2" charset="2"/>
              </a:rPr>
              <a:t></a:t>
            </a:r>
            <a:endParaRPr lang="cs-CZ" sz="4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DFFAB4-65F1-48D1-9E7D-E0DFC9A3B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3068960"/>
            <a:ext cx="62960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81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867278-DA71-4897-BE88-4CB3B6CF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57868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4129D1-1DAF-408A-B9A3-724D29D302AD}"/>
              </a:ext>
            </a:extLst>
          </p:cNvPr>
          <p:cNvSpPr txBox="1">
            <a:spLocks/>
          </p:cNvSpPr>
          <p:nvPr/>
        </p:nvSpPr>
        <p:spPr>
          <a:xfrm>
            <a:off x="107504" y="5517232"/>
            <a:ext cx="892899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FF0000"/>
                </a:solidFill>
                <a:hlinkClick r:id="rId3"/>
              </a:rPr>
              <a:t>https://mblock.makeblock.com/en-us/download/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560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870437-43A7-4B0E-804E-C7932DAD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2"/>
            <a:ext cx="5172075" cy="21050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03C9B5A-500A-4188-903F-5F888CFA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007868"/>
            <a:ext cx="7272808" cy="46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85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68F4B47-B929-446F-89F5-58C7A3BF3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437899"/>
            <a:ext cx="5817041" cy="4701828"/>
          </a:xfrm>
          <a:prstGeom prst="rect">
            <a:avLst/>
          </a:prstGeom>
        </p:spPr>
      </p:pic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D602051D-1144-473E-9E0F-8477B7B621CF}"/>
              </a:ext>
            </a:extLst>
          </p:cNvPr>
          <p:cNvSpPr txBox="1">
            <a:spLocks/>
          </p:cNvSpPr>
          <p:nvPr/>
        </p:nvSpPr>
        <p:spPr>
          <a:xfrm>
            <a:off x="149048" y="4262939"/>
            <a:ext cx="8845905" cy="2019345"/>
          </a:xfrm>
          <a:prstGeom prst="rect">
            <a:avLst/>
          </a:prstGeom>
        </p:spPr>
        <p:txBody>
          <a:bodyPr>
            <a:normAutofit/>
          </a:bodyPr>
          <a:lstStyle>
            <a:lvl1pPr marL="359189" indent="-359189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244" indent="-299324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98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217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36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cs-CZ" sz="6739" b="1" dirty="0"/>
          </a:p>
          <a:p>
            <a:pPr algn="ctr">
              <a:buFont typeface="Arial" pitchFamily="34" charset="0"/>
              <a:buNone/>
            </a:pPr>
            <a:r>
              <a:rPr lang="cs-CZ" sz="3323" b="1" dirty="0"/>
              <a:t>E-shop HWKITCHEN – váš parťák ve světě tvoření</a:t>
            </a:r>
          </a:p>
        </p:txBody>
      </p:sp>
    </p:spTree>
    <p:extLst>
      <p:ext uri="{BB962C8B-B14F-4D97-AF65-F5344CB8AC3E}">
        <p14:creationId xmlns:p14="http://schemas.microsoft.com/office/powerpoint/2010/main" val="7889622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81FE782-FE9B-4160-BA33-D86AF43DC3BA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300" b="1" dirty="0">
                <a:solidFill>
                  <a:srgbClr val="3399FF"/>
                </a:solidFill>
              </a:rPr>
              <a:t>mBlock5 – volba jazyka</a:t>
            </a:r>
            <a:endParaRPr lang="en-US" sz="5300" b="1" dirty="0">
              <a:solidFill>
                <a:srgbClr val="3399FF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441D1E-4465-4B33-834C-3F735A44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8372915" cy="5611703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D65AA9-8E59-4003-B84C-E6DECD34302E}"/>
              </a:ext>
            </a:extLst>
          </p:cNvPr>
          <p:cNvSpPr txBox="1">
            <a:spLocks/>
          </p:cNvSpPr>
          <p:nvPr/>
        </p:nvSpPr>
        <p:spPr>
          <a:xfrm>
            <a:off x="4139952" y="4365104"/>
            <a:ext cx="4248472" cy="2043608"/>
          </a:xfrm>
          <a:prstGeom prst="rect">
            <a:avLst/>
          </a:prstGeom>
          <a:ln w="57150">
            <a:solidFill>
              <a:srgbClr val="3399FF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Osobně doporučuji ponechat Angličtinu a nebo se k ní po úvodním seznámení s mBlock5 rychle vrátit. Použité anglické výrazy nejsou nijak složité a stejně všechny programovací jazyky vycházejí z Angličtiny.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435053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35587E23-8C26-4E79-8464-0ED413F4CB8B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300" b="1" dirty="0">
                <a:solidFill>
                  <a:srgbClr val="3399FF"/>
                </a:solidFill>
              </a:rPr>
              <a:t>mBlock5 – volba zařízení</a:t>
            </a:r>
            <a:endParaRPr lang="en-US" sz="5300" b="1" dirty="0">
              <a:solidFill>
                <a:srgbClr val="3399FF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CB653ED-3A6A-498D-A61B-C60D807ED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4" y="908720"/>
            <a:ext cx="8020511" cy="53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257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300C6A6-15DC-49AD-829D-95944B5B2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80" y="1268760"/>
            <a:ext cx="7836039" cy="521806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1845306-C923-4346-B5C3-35F0849A90FB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066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300" b="1" dirty="0">
                <a:solidFill>
                  <a:srgbClr val="3399FF"/>
                </a:solidFill>
              </a:rPr>
              <a:t>Připojení </a:t>
            </a:r>
            <a:r>
              <a:rPr lang="cs-CZ" sz="5300" b="1" dirty="0" err="1">
                <a:solidFill>
                  <a:srgbClr val="3399FF"/>
                </a:solidFill>
              </a:rPr>
              <a:t>mBot</a:t>
            </a:r>
            <a:r>
              <a:rPr lang="cs-CZ" sz="5300" b="1" dirty="0">
                <a:solidFill>
                  <a:srgbClr val="3399FF"/>
                </a:solidFill>
              </a:rPr>
              <a:t> k počítači</a:t>
            </a:r>
            <a:endParaRPr lang="en-US" sz="53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48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F38CDEF-A52E-46CA-87EC-BAEBA897E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7902624" cy="545070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FE6DDD-CE8D-4DDF-B2F9-F70E0B42474A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066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300" b="1" dirty="0">
                <a:solidFill>
                  <a:srgbClr val="3399FF"/>
                </a:solidFill>
              </a:rPr>
              <a:t>Volba pracovního režimu / živě</a:t>
            </a:r>
            <a:endParaRPr lang="en-US" sz="53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467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1183DCD-232F-4BEC-BC76-F55FF0C4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1052736"/>
            <a:ext cx="7956376" cy="54942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ED1A1D-F236-49E7-96EE-9D090814604D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066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300" b="1" dirty="0">
                <a:solidFill>
                  <a:srgbClr val="3399FF"/>
                </a:solidFill>
              </a:rPr>
              <a:t>Režim nahrát</a:t>
            </a:r>
            <a:endParaRPr lang="en-US" sz="53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135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8009CBF-4F82-4470-B459-38C4071A1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94" y="1124744"/>
            <a:ext cx="7794612" cy="53825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193B70-5A01-4196-833D-1D70D5BCFC80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0661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300" b="1" dirty="0">
                <a:solidFill>
                  <a:srgbClr val="3399FF"/>
                </a:solidFill>
              </a:rPr>
              <a:t>Aktualizace firmware </a:t>
            </a:r>
            <a:r>
              <a:rPr lang="cs-CZ" sz="5300" b="1" dirty="0" err="1">
                <a:solidFill>
                  <a:srgbClr val="3399FF"/>
                </a:solidFill>
              </a:rPr>
              <a:t>mBot</a:t>
            </a:r>
            <a:endParaRPr lang="en-US" sz="53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036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81FE782-FE9B-4160-BA33-D86AF43DC3BA}"/>
              </a:ext>
            </a:extLst>
          </p:cNvPr>
          <p:cNvSpPr txBox="1">
            <a:spLocks/>
          </p:cNvSpPr>
          <p:nvPr/>
        </p:nvSpPr>
        <p:spPr>
          <a:xfrm>
            <a:off x="35496" y="58614"/>
            <a:ext cx="9145016" cy="1354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300" b="1" dirty="0">
                <a:solidFill>
                  <a:srgbClr val="3399FF"/>
                </a:solidFill>
              </a:rPr>
              <a:t>Zapojení robota </a:t>
            </a:r>
            <a:r>
              <a:rPr lang="cs-CZ" sz="6300" b="1" dirty="0" err="1">
                <a:solidFill>
                  <a:srgbClr val="3399FF"/>
                </a:solidFill>
              </a:rPr>
              <a:t>mBot</a:t>
            </a:r>
            <a:endParaRPr lang="en-US" sz="6300" b="1" dirty="0">
              <a:solidFill>
                <a:srgbClr val="3399FF"/>
              </a:solidFill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03B743B-8628-4A36-9B96-568824046FC4}"/>
              </a:ext>
            </a:extLst>
          </p:cNvPr>
          <p:cNvSpPr txBox="1">
            <a:spLocks/>
          </p:cNvSpPr>
          <p:nvPr/>
        </p:nvSpPr>
        <p:spPr>
          <a:xfrm>
            <a:off x="107504" y="1556792"/>
            <a:ext cx="8928992" cy="42175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500" b="1" dirty="0"/>
              <a:t>PORT 1 – LED Matrix</a:t>
            </a:r>
          </a:p>
          <a:p>
            <a:pPr marL="0" indent="0">
              <a:buFont typeface="Arial" pitchFamily="34" charset="0"/>
              <a:buNone/>
            </a:pPr>
            <a:r>
              <a:rPr lang="cs-CZ" sz="4500" b="1" dirty="0"/>
              <a:t>PORT 2 – Sledovač čáry</a:t>
            </a:r>
          </a:p>
          <a:p>
            <a:pPr marL="0" indent="0">
              <a:buFont typeface="Arial" pitchFamily="34" charset="0"/>
              <a:buNone/>
            </a:pPr>
            <a:r>
              <a:rPr lang="cs-CZ" sz="4500" b="1" dirty="0"/>
              <a:t>PORT 3 – Ultrazvukový modul</a:t>
            </a:r>
          </a:p>
          <a:p>
            <a:pPr marL="0" indent="0">
              <a:buFont typeface="Arial" pitchFamily="34" charset="0"/>
              <a:buNone/>
            </a:pPr>
            <a:r>
              <a:rPr lang="cs-CZ" sz="4500" b="1" dirty="0"/>
              <a:t>M1 – levý motor (ve směru jízdy)</a:t>
            </a:r>
          </a:p>
          <a:p>
            <a:pPr marL="0" indent="0">
              <a:buNone/>
            </a:pPr>
            <a:r>
              <a:rPr lang="cs-CZ" sz="4500" b="1" dirty="0"/>
              <a:t>M2 – pravý motor (ve směru jízdy)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Pro následujících 10 příkladů nechte M1 a M2 nezapojený</a:t>
            </a:r>
          </a:p>
          <a:p>
            <a:pPr marL="0" indent="0">
              <a:buFont typeface="Arial" pitchFamily="34" charset="0"/>
              <a:buNone/>
            </a:pPr>
            <a:endParaRPr lang="cs-CZ" sz="4500" dirty="0"/>
          </a:p>
        </p:txBody>
      </p:sp>
    </p:spTree>
    <p:extLst>
      <p:ext uri="{BB962C8B-B14F-4D97-AF65-F5344CB8AC3E}">
        <p14:creationId xmlns:p14="http://schemas.microsoft.com/office/powerpoint/2010/main" val="40939179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297</Words>
  <Application>Microsoft Office PowerPoint</Application>
  <PresentationFormat>Předvádění na obrazovce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sady Office</vt:lpstr>
      <vt:lpstr>mBot – jdeme programovat!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Olda</dc:creator>
  <cp:lastModifiedBy>Oldrich</cp:lastModifiedBy>
  <cp:revision>75</cp:revision>
  <dcterms:created xsi:type="dcterms:W3CDTF">2017-04-11T09:30:48Z</dcterms:created>
  <dcterms:modified xsi:type="dcterms:W3CDTF">2020-12-09T12:34:10Z</dcterms:modified>
</cp:coreProperties>
</file>