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9"/>
  </p:notesMasterIdLst>
  <p:sldIdLst>
    <p:sldId id="273" r:id="rId2"/>
    <p:sldId id="315" r:id="rId3"/>
    <p:sldId id="274" r:id="rId4"/>
    <p:sldId id="275" r:id="rId5"/>
    <p:sldId id="325" r:id="rId6"/>
    <p:sldId id="326" r:id="rId7"/>
    <p:sldId id="411" r:id="rId8"/>
    <p:sldId id="389" r:id="rId9"/>
    <p:sldId id="391" r:id="rId10"/>
    <p:sldId id="320" r:id="rId11"/>
    <p:sldId id="318" r:id="rId12"/>
    <p:sldId id="319" r:id="rId13"/>
    <p:sldId id="316" r:id="rId14"/>
    <p:sldId id="350" r:id="rId15"/>
    <p:sldId id="299" r:id="rId16"/>
    <p:sldId id="307" r:id="rId17"/>
    <p:sldId id="304" r:id="rId18"/>
    <p:sldId id="305" r:id="rId19"/>
    <p:sldId id="306" r:id="rId20"/>
    <p:sldId id="309" r:id="rId21"/>
    <p:sldId id="321" r:id="rId22"/>
    <p:sldId id="323" r:id="rId23"/>
    <p:sldId id="352" r:id="rId24"/>
    <p:sldId id="381" r:id="rId25"/>
    <p:sldId id="354" r:id="rId26"/>
    <p:sldId id="322" r:id="rId27"/>
    <p:sldId id="348" r:id="rId28"/>
    <p:sldId id="349" r:id="rId29"/>
    <p:sldId id="328" r:id="rId30"/>
    <p:sldId id="329" r:id="rId31"/>
    <p:sldId id="380" r:id="rId32"/>
    <p:sldId id="330" r:id="rId33"/>
    <p:sldId id="408" r:id="rId34"/>
    <p:sldId id="366" r:id="rId35"/>
    <p:sldId id="356" r:id="rId36"/>
    <p:sldId id="332" r:id="rId37"/>
    <p:sldId id="365" r:id="rId38"/>
    <p:sldId id="368" r:id="rId39"/>
    <p:sldId id="372" r:id="rId40"/>
    <p:sldId id="371" r:id="rId41"/>
    <p:sldId id="400" r:id="rId42"/>
    <p:sldId id="401" r:id="rId43"/>
    <p:sldId id="402" r:id="rId44"/>
    <p:sldId id="370" r:id="rId45"/>
    <p:sldId id="373" r:id="rId46"/>
    <p:sldId id="382" r:id="rId47"/>
    <p:sldId id="405" r:id="rId48"/>
    <p:sldId id="406" r:id="rId49"/>
    <p:sldId id="333" r:id="rId50"/>
    <p:sldId id="335" r:id="rId51"/>
    <p:sldId id="409" r:id="rId52"/>
    <p:sldId id="404" r:id="rId53"/>
    <p:sldId id="334" r:id="rId54"/>
    <p:sldId id="358" r:id="rId55"/>
    <p:sldId id="357" r:id="rId56"/>
    <p:sldId id="359" r:id="rId57"/>
    <p:sldId id="360" r:id="rId58"/>
    <p:sldId id="396" r:id="rId59"/>
    <p:sldId id="410" r:id="rId60"/>
    <p:sldId id="388" r:id="rId61"/>
    <p:sldId id="403" r:id="rId62"/>
    <p:sldId id="407" r:id="rId63"/>
    <p:sldId id="367" r:id="rId64"/>
    <p:sldId id="374" r:id="rId65"/>
    <p:sldId id="393" r:id="rId66"/>
    <p:sldId id="395" r:id="rId67"/>
    <p:sldId id="394" r:id="rId68"/>
    <p:sldId id="336" r:id="rId69"/>
    <p:sldId id="338" r:id="rId70"/>
    <p:sldId id="339" r:id="rId71"/>
    <p:sldId id="340" r:id="rId72"/>
    <p:sldId id="362" r:id="rId73"/>
    <p:sldId id="361" r:id="rId74"/>
    <p:sldId id="341" r:id="rId75"/>
    <p:sldId id="363" r:id="rId76"/>
    <p:sldId id="364" r:id="rId77"/>
    <p:sldId id="383" r:id="rId78"/>
    <p:sldId id="397" r:id="rId79"/>
    <p:sldId id="398" r:id="rId80"/>
    <p:sldId id="399" r:id="rId81"/>
    <p:sldId id="384" r:id="rId82"/>
    <p:sldId id="387" r:id="rId83"/>
    <p:sldId id="386" r:id="rId84"/>
    <p:sldId id="392" r:id="rId85"/>
    <p:sldId id="385" r:id="rId86"/>
    <p:sldId id="346" r:id="rId87"/>
    <p:sldId id="342" r:id="rId88"/>
  </p:sldIdLst>
  <p:sldSz cx="9906000" cy="6858000" type="A4"/>
  <p:notesSz cx="6858000" cy="9144000"/>
  <p:defaultTextStyle>
    <a:defPPr>
      <a:defRPr lang="cs-CZ"/>
    </a:defPPr>
    <a:lvl1pPr marL="0" algn="l" defTabSz="9578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919" algn="l" defTabSz="9578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7838" algn="l" defTabSz="9578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6757" algn="l" defTabSz="9578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5677" algn="l" defTabSz="9578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4596" algn="l" defTabSz="9578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73515" algn="l" defTabSz="9578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52434" algn="l" defTabSz="9578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31353" algn="l" defTabSz="95783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drich Horacek" initials="OH" lastIdx="1" clrIdx="0">
    <p:extLst>
      <p:ext uri="{19B8F6BF-5375-455C-9EA6-DF929625EA0E}">
        <p15:presenceInfo xmlns:p15="http://schemas.microsoft.com/office/powerpoint/2012/main" userId="4b27e0688212a18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67E"/>
    <a:srgbClr val="F89F56"/>
    <a:srgbClr val="F68426"/>
    <a:srgbClr val="008080"/>
    <a:srgbClr val="3399FF"/>
    <a:srgbClr val="0066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FD484E-7D1D-46E2-BE74-18A7EF227605}" v="70" dt="2020-08-19T08:36:31.7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51" autoAdjust="0"/>
    <p:restoredTop sz="87355" autoAdjust="0"/>
  </p:normalViewPr>
  <p:slideViewPr>
    <p:cSldViewPr>
      <p:cViewPr varScale="1">
        <p:scale>
          <a:sx n="141" d="100"/>
          <a:sy n="141" d="100"/>
        </p:scale>
        <p:origin x="456" y="7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00" d="100"/>
          <a:sy n="100" d="100"/>
        </p:scale>
        <p:origin x="-3552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commentAuthors" Target="commentAuthors.xml"/><Relationship Id="rId95" Type="http://schemas.microsoft.com/office/2015/10/relationships/revisionInfo" Target="revisionInfo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0284A3-0DAE-4E47-86D2-E97FA1A1BAA9}" type="datetimeFigureOut">
              <a:rPr lang="cs-CZ" smtClean="0"/>
              <a:pPr/>
              <a:t>20.05.2026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798E5-43E7-4083-8F36-1E78529AA1DE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7798E5-43E7-4083-8F36-1E78529AA1DE}" type="slidenum">
              <a:rPr lang="cs-CZ" smtClean="0"/>
              <a:pPr/>
              <a:t>1</a:t>
            </a:fld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Přesměrování mládeže od dnešní pasivní konzumace médií k tvůrčí činnosti díky microbit!</a:t>
            </a:r>
            <a:endParaRPr lang="cs-CZ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>
                <a:sym typeface="Wingdings" panose="05000000000000000000" pitchFamily="2" charset="2"/>
              </a:rPr>
              <a:t>S microbit se dá pěkně pohrát, ale o to více naučit. Když něco člověka baví, jde to pak doslova samo. 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798E5-43E7-4083-8F36-1E78529AA1DE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53574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25 LED diod funguje také jako snímač okolního světla.</a:t>
            </a:r>
          </a:p>
          <a:p>
            <a:r>
              <a:rPr lang="cs-CZ" dirty="0"/>
              <a:t>Nositelná elektronika, hračky a hříčky.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798E5-43E7-4083-8F36-1E78529AA1DE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6520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5 a 11 má pul up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798E5-43E7-4083-8F36-1E78529AA1DE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30686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798E5-43E7-4083-8F36-1E78529AA1DE}" type="slidenum">
              <a:rPr lang="cs-CZ" smtClean="0"/>
              <a:pPr/>
              <a:t>80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1451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BBC – Britská veřejnoprávní televize organizovala </a:t>
            </a:r>
            <a:r>
              <a:rPr lang="cs-CZ" b="1" dirty="0"/>
              <a:t>vzdělávací projekt</a:t>
            </a:r>
            <a:r>
              <a:rPr lang="cs-CZ" dirty="0"/>
              <a:t>.</a:t>
            </a:r>
          </a:p>
          <a:p>
            <a:r>
              <a:rPr lang="cs-CZ" dirty="0"/>
              <a:t>80 léta – počítač BBC Micro využívala </a:t>
            </a:r>
            <a:r>
              <a:rPr lang="cs-CZ" b="1" dirty="0"/>
              <a:t>většina škol ve Spojeném království</a:t>
            </a:r>
            <a:r>
              <a:rPr lang="cs-CZ" dirty="0"/>
              <a:t>.</a:t>
            </a:r>
          </a:p>
          <a:p>
            <a:r>
              <a:rPr lang="cs-CZ" dirty="0"/>
              <a:t>Hlavní cíl </a:t>
            </a:r>
            <a:r>
              <a:rPr lang="cs-CZ" b="1" dirty="0"/>
              <a:t>zpřístupnit drahý počítač žákům</a:t>
            </a:r>
            <a:r>
              <a:rPr lang="cs-CZ" dirty="0"/>
              <a:t>, aby ho uměli používat, případně je naučit programovat.</a:t>
            </a:r>
          </a:p>
          <a:p>
            <a:r>
              <a:rPr lang="cs-CZ" dirty="0"/>
              <a:t>Navzdory vysoké ceně se BBC micro používal i jako domácí počítač.</a:t>
            </a:r>
          </a:p>
          <a:p>
            <a:r>
              <a:rPr lang="cs-CZ" dirty="0"/>
              <a:t>2016 – BBC micro:bit dostali </a:t>
            </a:r>
            <a:r>
              <a:rPr lang="cs-CZ" b="1" dirty="0"/>
              <a:t>všichni žáci 7 tříd </a:t>
            </a:r>
            <a:r>
              <a:rPr lang="cs-CZ" dirty="0"/>
              <a:t>(11–12 let až 1 milion žáků) v Británii.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798E5-43E7-4083-8F36-1E78529AA1DE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9714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Roboto"/>
              </a:rPr>
              <a:t>Primárně orientován na školní mládež.</a:t>
            </a:r>
          </a:p>
          <a:p>
            <a:r>
              <a:rPr lang="cs-CZ" b="0" i="0" dirty="0">
                <a:solidFill>
                  <a:srgbClr val="000000"/>
                </a:solidFill>
                <a:effectLst/>
                <a:latin typeface="Roboto"/>
              </a:rPr>
              <a:t>Lze vytvořit funkční program už v první vyučovací hodině.</a:t>
            </a:r>
          </a:p>
          <a:p>
            <a:endParaRPr lang="cs-CZ" dirty="0">
              <a:solidFill>
                <a:srgbClr val="000000"/>
              </a:solidFill>
              <a:latin typeface="Roboto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7798E5-43E7-4083-8F36-1E78529AA1DE}" type="slidenum">
              <a:rPr lang="cs-CZ" smtClean="0"/>
              <a:pPr/>
              <a:t>3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Výhodou je velmi široký ekosystém platformy microbit – od součástek, přes moduly na plošných spojích až po edukativní hračky nebo stavebnice. Vše je navzájem provázáno a je možné se libovolně přesouvat mezi různými oblastmi podle technické vyspělosti jedince nebo potřeby motivovat hrou a podobně.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7798E5-43E7-4083-8F36-1E78529AA1DE}" type="slidenum">
              <a:rPr lang="cs-CZ" smtClean="0"/>
              <a:pPr/>
              <a:t>4</a:t>
            </a:fld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798E5-43E7-4083-8F36-1E78529AA1DE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4968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7B149-F555-AC21-C19E-7FC0B6000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494A401-A808-0AE9-A4EE-77D7AF9F09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1560BB6-518C-E9B8-8583-4223A17C21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04E4C26-F33D-9093-19F0-C20C31D8B2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798E5-43E7-4083-8F36-1E78529AA1DE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9688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Realizace různých zábavných projektů, které přináší velkou motivaci naučit se nové věci a hlavně programovat.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798E5-43E7-4083-8F36-1E78529AA1DE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5659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Díky množství rozšiřujících modulů můžete realizovat i různé </a:t>
            </a:r>
            <a:r>
              <a:rPr lang="cs-CZ" dirty="0" err="1"/>
              <a:t>IoT</a:t>
            </a:r>
            <a:r>
              <a:rPr lang="cs-CZ" dirty="0"/>
              <a:t> projekty s větším množstvím čidel a </a:t>
            </a:r>
            <a:r>
              <a:rPr lang="cs-CZ" dirty="0" err="1"/>
              <a:t>aktuátorů</a:t>
            </a:r>
            <a:r>
              <a:rPr lang="cs-CZ" dirty="0"/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798E5-43E7-4083-8F36-1E78529AA1DE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0352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Nebo třeba roboty kompatibilní s LEGO a dálkově ovládané z mobilu nebo další desky microbit.</a:t>
            </a:r>
          </a:p>
          <a:p>
            <a:r>
              <a:rPr lang="cs-CZ" dirty="0"/>
              <a:t>Pro stavebnice LEGO je k dispozici celá řada produktů založených na microbit.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798E5-43E7-4083-8F36-1E78529AA1DE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966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85900" y="3886201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8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6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94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7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52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31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B7D17-7634-426F-B6AD-258684A38731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5784-5105-4814-A0DC-E1482B587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B7D17-7634-426F-B6AD-258684A38731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5784-5105-4814-A0DC-E1482B587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B7D17-7634-426F-B6AD-258684A38731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5784-5105-4814-A0DC-E1482B587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B7D17-7634-426F-B6AD-258684A38731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5784-5105-4814-A0DC-E1482B587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89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5783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367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1567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3945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735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524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3135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B7D17-7634-426F-B6AD-258684A38731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5784-5105-4814-A0DC-E1482B587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75150" cy="452596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35550" y="1600200"/>
            <a:ext cx="4375150" cy="452596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B7D17-7634-426F-B6AD-258684A38731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5784-5105-4814-A0DC-E1482B587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919" indent="0">
              <a:buNone/>
              <a:defRPr sz="2100" b="1"/>
            </a:lvl2pPr>
            <a:lvl3pPr marL="957838" indent="0">
              <a:buNone/>
              <a:defRPr sz="1900" b="1"/>
            </a:lvl3pPr>
            <a:lvl4pPr marL="1436757" indent="0">
              <a:buNone/>
              <a:defRPr sz="1700" b="1"/>
            </a:lvl4pPr>
            <a:lvl5pPr marL="1915677" indent="0">
              <a:buNone/>
              <a:defRPr sz="1700" b="1"/>
            </a:lvl5pPr>
            <a:lvl6pPr marL="2394596" indent="0">
              <a:buNone/>
              <a:defRPr sz="1700" b="1"/>
            </a:lvl6pPr>
            <a:lvl7pPr marL="2873515" indent="0">
              <a:buNone/>
              <a:defRPr sz="1700" b="1"/>
            </a:lvl7pPr>
            <a:lvl8pPr marL="3352434" indent="0">
              <a:buNone/>
              <a:defRPr sz="1700" b="1"/>
            </a:lvl8pPr>
            <a:lvl9pPr marL="3831353" indent="0">
              <a:buNone/>
              <a:defRPr sz="17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89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919" indent="0">
              <a:buNone/>
              <a:defRPr sz="2100" b="1"/>
            </a:lvl2pPr>
            <a:lvl3pPr marL="957838" indent="0">
              <a:buNone/>
              <a:defRPr sz="1900" b="1"/>
            </a:lvl3pPr>
            <a:lvl4pPr marL="1436757" indent="0">
              <a:buNone/>
              <a:defRPr sz="1700" b="1"/>
            </a:lvl4pPr>
            <a:lvl5pPr marL="1915677" indent="0">
              <a:buNone/>
              <a:defRPr sz="1700" b="1"/>
            </a:lvl5pPr>
            <a:lvl6pPr marL="2394596" indent="0">
              <a:buNone/>
              <a:defRPr sz="1700" b="1"/>
            </a:lvl6pPr>
            <a:lvl7pPr marL="2873515" indent="0">
              <a:buNone/>
              <a:defRPr sz="1700" b="1"/>
            </a:lvl7pPr>
            <a:lvl8pPr marL="3352434" indent="0">
              <a:buNone/>
              <a:defRPr sz="1700" b="1"/>
            </a:lvl8pPr>
            <a:lvl9pPr marL="3831353" indent="0">
              <a:buNone/>
              <a:defRPr sz="17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89" cy="39512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B7D17-7634-426F-B6AD-258684A38731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5784-5105-4814-A0DC-E1482B587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B7D17-7634-426F-B6AD-258684A38731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5784-5105-4814-A0DC-E1482B587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B7D17-7634-426F-B6AD-258684A38731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5784-5105-4814-A0DC-E1482B587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006" cy="116205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72970" y="273050"/>
            <a:ext cx="5537730" cy="5853113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95301" y="1435100"/>
            <a:ext cx="3259006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78919" indent="0">
              <a:buNone/>
              <a:defRPr sz="1300"/>
            </a:lvl2pPr>
            <a:lvl3pPr marL="957838" indent="0">
              <a:buNone/>
              <a:defRPr sz="1000"/>
            </a:lvl3pPr>
            <a:lvl4pPr marL="1436757" indent="0">
              <a:buNone/>
              <a:defRPr sz="900"/>
            </a:lvl4pPr>
            <a:lvl5pPr marL="1915677" indent="0">
              <a:buNone/>
              <a:defRPr sz="900"/>
            </a:lvl5pPr>
            <a:lvl6pPr marL="2394596" indent="0">
              <a:buNone/>
              <a:defRPr sz="900"/>
            </a:lvl6pPr>
            <a:lvl7pPr marL="2873515" indent="0">
              <a:buNone/>
              <a:defRPr sz="900"/>
            </a:lvl7pPr>
            <a:lvl8pPr marL="3352434" indent="0">
              <a:buNone/>
              <a:defRPr sz="900"/>
            </a:lvl8pPr>
            <a:lvl9pPr marL="3831353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B7D17-7634-426F-B6AD-258684A38731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5784-5105-4814-A0DC-E1482B587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400"/>
            </a:lvl1pPr>
            <a:lvl2pPr marL="478919" indent="0">
              <a:buNone/>
              <a:defRPr sz="2900"/>
            </a:lvl2pPr>
            <a:lvl3pPr marL="957838" indent="0">
              <a:buNone/>
              <a:defRPr sz="2500"/>
            </a:lvl3pPr>
            <a:lvl4pPr marL="1436757" indent="0">
              <a:buNone/>
              <a:defRPr sz="2100"/>
            </a:lvl4pPr>
            <a:lvl5pPr marL="1915677" indent="0">
              <a:buNone/>
              <a:defRPr sz="2100"/>
            </a:lvl5pPr>
            <a:lvl6pPr marL="2394596" indent="0">
              <a:buNone/>
              <a:defRPr sz="2100"/>
            </a:lvl6pPr>
            <a:lvl7pPr marL="2873515" indent="0">
              <a:buNone/>
              <a:defRPr sz="2100"/>
            </a:lvl7pPr>
            <a:lvl8pPr marL="3352434" indent="0">
              <a:buNone/>
              <a:defRPr sz="2100"/>
            </a:lvl8pPr>
            <a:lvl9pPr marL="3831353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78919" indent="0">
              <a:buNone/>
              <a:defRPr sz="1300"/>
            </a:lvl2pPr>
            <a:lvl3pPr marL="957838" indent="0">
              <a:buNone/>
              <a:defRPr sz="1000"/>
            </a:lvl3pPr>
            <a:lvl4pPr marL="1436757" indent="0">
              <a:buNone/>
              <a:defRPr sz="900"/>
            </a:lvl4pPr>
            <a:lvl5pPr marL="1915677" indent="0">
              <a:buNone/>
              <a:defRPr sz="900"/>
            </a:lvl5pPr>
            <a:lvl6pPr marL="2394596" indent="0">
              <a:buNone/>
              <a:defRPr sz="900"/>
            </a:lvl6pPr>
            <a:lvl7pPr marL="2873515" indent="0">
              <a:buNone/>
              <a:defRPr sz="900"/>
            </a:lvl7pPr>
            <a:lvl8pPr marL="3352434" indent="0">
              <a:buNone/>
              <a:defRPr sz="900"/>
            </a:lvl8pPr>
            <a:lvl9pPr marL="3831353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B7D17-7634-426F-B6AD-258684A38731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5784-5105-4814-A0DC-E1482B587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95300" y="274639"/>
            <a:ext cx="8915400" cy="1143000"/>
          </a:xfrm>
          <a:prstGeom prst="rect">
            <a:avLst/>
          </a:prstGeom>
        </p:spPr>
        <p:txBody>
          <a:bodyPr vert="horz" lIns="95784" tIns="47892" rIns="95784" bIns="47892" rtlCol="0" anchor="ctr">
            <a:normAutofit/>
          </a:bodyPr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horz" lIns="95784" tIns="47892" rIns="95784" bIns="47892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95301" y="6356351"/>
            <a:ext cx="2311400" cy="365125"/>
          </a:xfrm>
          <a:prstGeom prst="rect">
            <a:avLst/>
          </a:prstGeom>
        </p:spPr>
        <p:txBody>
          <a:bodyPr vert="horz" lIns="95784" tIns="47892" rIns="95784" bIns="47892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B7D17-7634-426F-B6AD-258684A38731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384551" y="6356351"/>
            <a:ext cx="3136900" cy="365125"/>
          </a:xfrm>
          <a:prstGeom prst="rect">
            <a:avLst/>
          </a:prstGeom>
        </p:spPr>
        <p:txBody>
          <a:bodyPr vert="horz" lIns="95784" tIns="47892" rIns="95784" bIns="47892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5784" tIns="47892" rIns="95784" bIns="47892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65784-5105-4814-A0DC-E1482B58789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57838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189" indent="-359189" algn="l" defTabSz="957838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78244" indent="-299324" algn="l" defTabSz="957838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97298" indent="-239460" algn="l" defTabSz="957838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76217" indent="-239460" algn="l" defTabSz="95783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5136" indent="-239460" algn="l" defTabSz="957838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34055" indent="-239460" algn="l" defTabSz="95783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2975" indent="-239460" algn="l" defTabSz="95783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91894" indent="-239460" algn="l" defTabSz="95783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70813" indent="-239460" algn="l" defTabSz="95783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19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838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757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677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596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515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434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353" algn="l" defTabSz="9578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://www.hwkitchen.cz/" TargetMode="Externa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bbcmicrobit/hardware/blob/master/V1.5/SCH_BBC-Microbit_V1.5.PDF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s://www.hwkitchen.cz/bbc-microbit-mikropocitac-pro-vyuku-programovani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hwkitchen.cz/powerbit-pro-microbit-nositelny-napajeci-modul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hyperlink" Target="https://www.hwkitchen.cz/microbit-chytre-hodinky-smart-coding-kit/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wkitchen.cz/rgb-led-vanocni-stromek-pro-microbit/" TargetMode="External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hyperlink" Target="https://www.hwkitchen.cz/hrajici-snehova-vlocka-pro-microbi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hyperlink" Target="https://www.hwkitchen.cz/vodice-s-krokodyly-pro-microbit-3ks/" TargetMode="External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wkitchen.cz/bbc-microbit-rozsirujici-modul-pro-kontaktni-pole/" TargetMode="External"/><Relationship Id="rId3" Type="http://schemas.openxmlformats.org/officeDocument/2006/relationships/image" Target="../media/image47.png"/><Relationship Id="rId7" Type="http://schemas.openxmlformats.org/officeDocument/2006/relationships/image" Target="../media/image45.png"/><Relationship Id="rId2" Type="http://schemas.openxmlformats.org/officeDocument/2006/relationships/hyperlink" Target="https://www.hwkitchen.cz/edgebit-pro-microbit-ochranny-modul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hyperlink" Target="https://www.hwkitchen.cz/bbc-microbit-starter-kit/" TargetMode="External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1.png"/><Relationship Id="rId7" Type="http://schemas.openxmlformats.org/officeDocument/2006/relationships/hyperlink" Target="https://www.hwkitchen.cz/motorbit-pro-microbit-rozsirujici-modul-pro-motory/" TargetMode="External"/><Relationship Id="rId2" Type="http://schemas.openxmlformats.org/officeDocument/2006/relationships/hyperlink" Target="https://www.hwkitchen.cz/bbc-microbit-rozsirujici-modul-na-bastleni-octopusbi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hyperlink" Target="https://www.hwkitchen.cz/senzor-bit-pro-microbit-univerzalni-rozsirujici-modul/" TargetMode="External"/><Relationship Id="rId4" Type="http://schemas.openxmlformats.org/officeDocument/2006/relationships/image" Target="../media/image45.png"/><Relationship Id="rId9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hyperlink" Target="https://www.hwkitchen.cz/wukong-rozsirujici-modul-pro-lego-microbit-robota/" TargetMode="External"/><Relationship Id="rId7" Type="http://schemas.openxmlformats.org/officeDocument/2006/relationships/hyperlink" Target="https://www.hwkitchen.cz/nezha-inventors-kit-pro-mlade-vynalezce-microbit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1.png"/><Relationship Id="rId7" Type="http://schemas.openxmlformats.org/officeDocument/2006/relationships/hyperlink" Target="https://www.hwkitchen.cz/joystick-bit-v2-plus-s-uchyty-gamepad-modul-pro-microbit/" TargetMode="External"/><Relationship Id="rId2" Type="http://schemas.openxmlformats.org/officeDocument/2006/relationships/hyperlink" Target="https://www.hwkitchen.cz/super-slim-obal-na-micro-bit-v2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hyperlink" Target="https://www.hwkitchen.cz/silikonovy-obal-na-microbit-v1-v2/" TargetMode="External"/><Relationship Id="rId4" Type="http://schemas.openxmlformats.org/officeDocument/2006/relationships/image" Target="../media/image45.png"/><Relationship Id="rId9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wkitchen.cz/organizer-stredni-pro-24-microbitu-s-futralky/" TargetMode="External"/><Relationship Id="rId7" Type="http://schemas.openxmlformats.org/officeDocument/2006/relationships/image" Target="../media/image6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hyperlink" Target="https://www.hwkitchen.cz/bbc-microbit-v2-21-go-kit-pro-vyuku-programovani/" TargetMode="External"/><Relationship Id="rId7" Type="http://schemas.openxmlformats.org/officeDocument/2006/relationships/hyperlink" Target="https://www.hwkitchen.cz/bbc-microbit-v2-21-club-sada-pro-vyuku-programovani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hyperlink" Target="https://www.hwkitchen.cz/bbc-microbit-v2-s-usb-kabelem-a-drzakem-baterii-aaa/" TargetMode="External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bastlirna.hwkitchen.cz/microbit-ve-vyuce-aneb-jak-a-s-cim-zacit/" TargetMode="External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hyperlink" Target="http://www.hwkitchen.cz/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0ADDDDFC-F6C7-B2A4-2FE3-1D6045CC1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008" y="2132856"/>
            <a:ext cx="3960440" cy="2970330"/>
          </a:xfrm>
          <a:prstGeom prst="rect">
            <a:avLst/>
          </a:prstGeom>
        </p:spPr>
      </p:pic>
      <p:pic>
        <p:nvPicPr>
          <p:cNvPr id="3" name="Obrázek 2" descr="Obsah obrázku Elektronická součástka, Obvodoví součástka, Pasivní součástka, Elektronické inženýrství&#10;&#10;Popis byl vytvořen automaticky">
            <a:extLst>
              <a:ext uri="{FF2B5EF4-FFF2-40B4-BE49-F238E27FC236}">
                <a16:creationId xmlns:a16="http://schemas.microsoft.com/office/drawing/2014/main" id="{71683B62-FA42-EF01-6F5A-F3CABE8C4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36" y="2060848"/>
            <a:ext cx="4320479" cy="3240360"/>
          </a:xfrm>
          <a:prstGeom prst="rect">
            <a:avLst/>
          </a:prstGeom>
        </p:spPr>
      </p:pic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61468" y="-459432"/>
            <a:ext cx="9583064" cy="2808312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endParaRPr lang="cs-CZ" sz="7300" b="1" dirty="0">
              <a:solidFill>
                <a:srgbClr val="3399FF"/>
              </a:solidFill>
            </a:endParaRPr>
          </a:p>
          <a:p>
            <a:pPr algn="ctr">
              <a:buNone/>
            </a:pPr>
            <a:r>
              <a:rPr lang="cs-CZ" sz="13200" b="1" dirty="0">
                <a:solidFill>
                  <a:schemeClr val="accent6">
                    <a:lumMod val="75000"/>
                  </a:schemeClr>
                </a:solidFill>
              </a:rPr>
              <a:t>micro:bit ve výuce</a:t>
            </a:r>
          </a:p>
        </p:txBody>
      </p:sp>
      <p:pic>
        <p:nvPicPr>
          <p:cNvPr id="10" name="Obrázek 9">
            <a:hlinkClick r:id="rId5"/>
            <a:extLst>
              <a:ext uri="{FF2B5EF4-FFF2-40B4-BE49-F238E27FC236}">
                <a16:creationId xmlns:a16="http://schemas.microsoft.com/office/drawing/2014/main" id="{564380DA-C33C-4AD4-BF1D-EE7F5CC425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08" y="5301208"/>
            <a:ext cx="1794880" cy="1354021"/>
          </a:xfrm>
          <a:prstGeom prst="rect">
            <a:avLst/>
          </a:prstGeom>
        </p:spPr>
      </p:pic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6703D14F-F390-430E-9A63-E00526E8A23E}"/>
              </a:ext>
            </a:extLst>
          </p:cNvPr>
          <p:cNvSpPr txBox="1">
            <a:spLocks/>
          </p:cNvSpPr>
          <p:nvPr/>
        </p:nvSpPr>
        <p:spPr>
          <a:xfrm>
            <a:off x="5711084" y="5229200"/>
            <a:ext cx="3850428" cy="1440160"/>
          </a:xfrm>
          <a:prstGeom prst="rect">
            <a:avLst/>
          </a:prstGeom>
        </p:spPr>
        <p:txBody>
          <a:bodyPr vert="horz" lIns="95784" tIns="47892" rIns="95784" bIns="47892" rtlCol="0" anchor="b">
            <a:normAutofit/>
          </a:bodyPr>
          <a:lstStyle>
            <a:lvl1pPr marL="359189" indent="-359189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8244" indent="-299324" algn="l" defTabSz="95783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7298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217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5136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4055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2975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1894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0813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cs-CZ" dirty="0"/>
              <a:t>Ing. Oldřich Horáček</a:t>
            </a:r>
            <a:endParaRPr lang="cs-CZ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  <a:p>
            <a:pPr marL="0" indent="0" algn="r">
              <a:buFont typeface="Arial" pitchFamily="34" charset="0"/>
              <a:buNone/>
            </a:pPr>
            <a:r>
              <a:rPr lang="cs-CZ" sz="2200" dirty="0">
                <a:solidFill>
                  <a:srgbClr val="000000"/>
                </a:solidFill>
                <a:latin typeface="Lithos" pitchFamily="50" charset="0"/>
                <a:ea typeface="Calibri"/>
                <a:cs typeface="Calibri"/>
                <a:sym typeface="Calibri"/>
                <a:hlinkClick r:id="rId5"/>
              </a:rPr>
              <a:t>www.hwkitchen.cz</a:t>
            </a:r>
            <a:endParaRPr lang="cs-CZ" sz="2200" dirty="0">
              <a:solidFill>
                <a:srgbClr val="000000"/>
              </a:solidFill>
              <a:latin typeface="Lithos" pitchFamily="50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stůl, světlo&#10;&#10;Popis byl vytvořen automaticky">
            <a:extLst>
              <a:ext uri="{FF2B5EF4-FFF2-40B4-BE49-F238E27FC236}">
                <a16:creationId xmlns:a16="http://schemas.microsoft.com/office/drawing/2014/main" id="{28AB8E8D-7562-4929-A868-4F53C2868B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8" y="528546"/>
            <a:ext cx="9873883" cy="5800907"/>
          </a:xfr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4973A1E-F0CA-49CA-B065-A91C52563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8" y="4399103"/>
            <a:ext cx="2396512" cy="193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9452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ráva, exteriér, jídlo, stůl&#10;&#10;Popis byl vytvořen automaticky">
            <a:extLst>
              <a:ext uri="{FF2B5EF4-FFF2-40B4-BE49-F238E27FC236}">
                <a16:creationId xmlns:a16="http://schemas.microsoft.com/office/drawing/2014/main" id="{46D1D488-9105-472D-8FC0-A83ED08FDE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35" y="0"/>
            <a:ext cx="8181233" cy="6858000"/>
          </a:xfrm>
        </p:spPr>
      </p:pic>
    </p:spTree>
    <p:extLst>
      <p:ext uri="{BB962C8B-B14F-4D97-AF65-F5344CB8AC3E}">
        <p14:creationId xmlns:p14="http://schemas.microsoft.com/office/powerpoint/2010/main" val="314085678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sah 8" descr="Obsah obrázku interiér, stůl, vsedě, hračka&#10;&#10;Popis byl vytvořen automaticky">
            <a:extLst>
              <a:ext uri="{FF2B5EF4-FFF2-40B4-BE49-F238E27FC236}">
                <a16:creationId xmlns:a16="http://schemas.microsoft.com/office/drawing/2014/main" id="{3CFB98F5-C826-435A-8561-A0C2EFE291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92" y="13256"/>
            <a:ext cx="9145016" cy="6858762"/>
          </a:xfrm>
        </p:spPr>
      </p:pic>
    </p:spTree>
    <p:extLst>
      <p:ext uri="{BB962C8B-B14F-4D97-AF65-F5344CB8AC3E}">
        <p14:creationId xmlns:p14="http://schemas.microsoft.com/office/powerpoint/2010/main" val="412980094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6F08CF-0998-406F-BC04-959FBF9AA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496" y="847253"/>
            <a:ext cx="89154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9000" b="1" dirty="0">
                <a:solidFill>
                  <a:srgbClr val="FAB67E"/>
                </a:solidFill>
              </a:rPr>
              <a:t>ZÁBAVA -</a:t>
            </a:r>
            <a:r>
              <a:rPr lang="en-US" sz="9000" b="1" dirty="0">
                <a:solidFill>
                  <a:srgbClr val="FAB67E"/>
                </a:solidFill>
              </a:rPr>
              <a:t>&gt;</a:t>
            </a:r>
            <a:r>
              <a:rPr lang="cs-CZ" sz="9000" b="1" dirty="0">
                <a:solidFill>
                  <a:srgbClr val="F89F56"/>
                </a:solidFill>
              </a:rPr>
              <a:t> MOTIVACE </a:t>
            </a:r>
            <a:r>
              <a:rPr lang="en-US" sz="9000" b="1" dirty="0">
                <a:solidFill>
                  <a:srgbClr val="F89F56"/>
                </a:solidFill>
              </a:rPr>
              <a:t>-&gt;</a:t>
            </a:r>
            <a:r>
              <a:rPr lang="cs-CZ" sz="9000" b="1" dirty="0">
                <a:solidFill>
                  <a:srgbClr val="F89F56"/>
                </a:solidFill>
              </a:rPr>
              <a:t> </a:t>
            </a:r>
            <a:r>
              <a:rPr lang="cs-CZ" sz="9000" b="1" dirty="0">
                <a:solidFill>
                  <a:srgbClr val="F68426"/>
                </a:solidFill>
              </a:rPr>
              <a:t>ZNALOSTI </a:t>
            </a:r>
            <a:r>
              <a:rPr lang="en-US" sz="9000" b="1" dirty="0">
                <a:solidFill>
                  <a:srgbClr val="F68426"/>
                </a:solidFill>
              </a:rPr>
              <a:t>-&gt;</a:t>
            </a:r>
            <a:r>
              <a:rPr lang="en-US" sz="9000" b="1" dirty="0">
                <a:solidFill>
                  <a:schemeClr val="accent6">
                    <a:lumMod val="75000"/>
                  </a:schemeClr>
                </a:solidFill>
              </a:rPr>
              <a:t> SCHOPNOSTI</a:t>
            </a:r>
            <a:r>
              <a:rPr lang="cs-CZ" sz="9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endParaRPr lang="cs-CZ" sz="9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A882FCC-3E45-4051-B843-1B848C1DE2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85" y="0"/>
            <a:ext cx="8696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762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53940916-F597-5F50-2FCA-308DA88A4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02" y="188640"/>
            <a:ext cx="9689796" cy="1584176"/>
          </a:xfrm>
        </p:spPr>
        <p:txBody>
          <a:bodyPr>
            <a:noAutofit/>
          </a:bodyPr>
          <a:lstStyle/>
          <a:p>
            <a:r>
              <a:rPr lang="cs-CZ" sz="5700" b="1" dirty="0">
                <a:solidFill>
                  <a:schemeClr val="accent6">
                    <a:lumMod val="75000"/>
                  </a:schemeClr>
                </a:solidFill>
              </a:rPr>
              <a:t>Micro:bit V2</a:t>
            </a:r>
            <a:endParaRPr lang="cs-CZ" sz="57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53D885C-B3FE-5225-4A08-E4B97422A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4969" y="3026465"/>
            <a:ext cx="5040559" cy="349887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A3FF892-52A8-D000-4BEB-7A9B7E63E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80" y="1441648"/>
            <a:ext cx="4536504" cy="299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6154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B48A8C-007C-454E-AC81-ADA15044E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8" y="53751"/>
            <a:ext cx="9705528" cy="1536611"/>
          </a:xfrm>
        </p:spPr>
        <p:txBody>
          <a:bodyPr>
            <a:noAutofit/>
          </a:bodyPr>
          <a:lstStyle/>
          <a:p>
            <a:r>
              <a:rPr lang="cs-CZ" sz="5700" b="1" dirty="0">
                <a:solidFill>
                  <a:schemeClr val="accent6">
                    <a:lumMod val="75000"/>
                  </a:schemeClr>
                </a:solidFill>
              </a:rPr>
              <a:t>Funkční prvky micro:bit V2</a:t>
            </a:r>
            <a:endParaRPr lang="cs-CZ" sz="57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133E990-C3B1-7DCF-80E3-34CB7E04A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592" y="1322004"/>
            <a:ext cx="6884300" cy="546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32808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6B4268-65DF-4B18-A5AB-B3D4615BA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3752"/>
            <a:ext cx="8915400" cy="1143000"/>
          </a:xfrm>
        </p:spPr>
        <p:txBody>
          <a:bodyPr>
            <a:normAutofit/>
          </a:bodyPr>
          <a:lstStyle/>
          <a:p>
            <a:r>
              <a:rPr lang="cs-CZ" sz="5700" b="1" dirty="0">
                <a:solidFill>
                  <a:schemeClr val="accent6">
                    <a:lumMod val="75000"/>
                  </a:schemeClr>
                </a:solidFill>
              </a:rPr>
              <a:t>Zlacený konektor micro:bit</a:t>
            </a:r>
            <a:endParaRPr lang="cs-CZ" sz="5700" dirty="0"/>
          </a:p>
        </p:txBody>
      </p:sp>
      <p:pic>
        <p:nvPicPr>
          <p:cNvPr id="5" name="Zástupný obsah 4" descr="Obsah obrázku vsedě, počítač, monitor, vzdálené&#10;&#10;Popis byl vytvořen automaticky">
            <a:extLst>
              <a:ext uri="{FF2B5EF4-FFF2-40B4-BE49-F238E27FC236}">
                <a16:creationId xmlns:a16="http://schemas.microsoft.com/office/drawing/2014/main" id="{A3121A18-E055-4B47-9582-4649C30C6B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616" y="1090122"/>
            <a:ext cx="6768752" cy="5683918"/>
          </a:xfrm>
        </p:spPr>
      </p:pic>
    </p:spTree>
    <p:extLst>
      <p:ext uri="{BB962C8B-B14F-4D97-AF65-F5344CB8AC3E}">
        <p14:creationId xmlns:p14="http://schemas.microsoft.com/office/powerpoint/2010/main" val="357931113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2FB5D5-9975-4F84-A802-D9DA2AEBF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16632"/>
            <a:ext cx="8915400" cy="1143000"/>
          </a:xfrm>
        </p:spPr>
        <p:txBody>
          <a:bodyPr>
            <a:normAutofit/>
          </a:bodyPr>
          <a:lstStyle/>
          <a:p>
            <a:r>
              <a:rPr lang="cs-CZ" sz="5700" b="1" dirty="0">
                <a:solidFill>
                  <a:schemeClr val="accent6">
                    <a:lumMod val="75000"/>
                  </a:schemeClr>
                </a:solidFill>
              </a:rPr>
              <a:t>Jak napájet micro:bit?</a:t>
            </a:r>
            <a:endParaRPr lang="cs-CZ" sz="57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735B37-AAAA-4908-A9C3-FFA3D270C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l">
              <a:buFont typeface="+mj-lt"/>
              <a:buAutoNum type="arabicPeriod"/>
            </a:pPr>
            <a:r>
              <a:rPr lang="cs-CZ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3600" b="1" i="0" dirty="0">
                <a:solidFill>
                  <a:srgbClr val="000000"/>
                </a:solidFill>
                <a:effectLst/>
              </a:rPr>
              <a:t>Přes USB kabel </a:t>
            </a:r>
            <a:r>
              <a:rPr lang="cs-CZ" sz="3600" b="0" i="0" dirty="0">
                <a:solidFill>
                  <a:srgbClr val="000000"/>
                </a:solidFill>
                <a:effectLst/>
              </a:rPr>
              <a:t>z PC nebo notebooku</a:t>
            </a:r>
          </a:p>
          <a:p>
            <a:pPr algn="l">
              <a:buFont typeface="+mj-lt"/>
              <a:buAutoNum type="arabicPeriod"/>
            </a:pPr>
            <a:r>
              <a:rPr lang="cs-CZ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3600" b="1" i="0" dirty="0">
                <a:solidFill>
                  <a:srgbClr val="000000"/>
                </a:solidFill>
                <a:effectLst/>
              </a:rPr>
              <a:t>Přes konektor JST </a:t>
            </a:r>
            <a:r>
              <a:rPr lang="cs-CZ" sz="3600" b="0" i="0" dirty="0">
                <a:solidFill>
                  <a:srgbClr val="000000"/>
                </a:solidFill>
                <a:effectLst/>
              </a:rPr>
              <a:t>na microbitu</a:t>
            </a:r>
          </a:p>
          <a:p>
            <a:pPr algn="l">
              <a:buFont typeface="+mj-lt"/>
              <a:buAutoNum type="arabicPeriod"/>
            </a:pPr>
            <a:r>
              <a:rPr lang="cs-CZ" sz="3600" b="0" i="0" dirty="0">
                <a:solidFill>
                  <a:srgbClr val="000000"/>
                </a:solidFill>
                <a:effectLst/>
              </a:rPr>
              <a:t> Přes </a:t>
            </a:r>
            <a:r>
              <a:rPr lang="cs-CZ" sz="3600" b="1" i="0" dirty="0">
                <a:solidFill>
                  <a:srgbClr val="000000"/>
                </a:solidFill>
                <a:effectLst/>
              </a:rPr>
              <a:t>pin 3V zlaceného konektoru</a:t>
            </a:r>
          </a:p>
          <a:p>
            <a:pPr algn="l">
              <a:buFont typeface="+mj-lt"/>
              <a:buAutoNum type="arabicPeriod"/>
            </a:pPr>
            <a:r>
              <a:rPr lang="cs-CZ" sz="3600" dirty="0">
                <a:hlinkClick r:id="rId2"/>
              </a:rPr>
              <a:t>Schéma zapojení BBC micro:bit</a:t>
            </a:r>
            <a:endParaRPr lang="cs-CZ"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00881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0BFB4E5E-613C-4A20-A519-EA6D653C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8615"/>
            <a:ext cx="8915400" cy="1786209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cs-CZ" sz="5700" b="1" i="0" dirty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</a:rPr>
              <a:t> Přes USB kabel z PC nebo notebooku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A7F7ACE8-9913-4281-B484-FE9D5583A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480" y="1927373"/>
            <a:ext cx="9433048" cy="4525963"/>
          </a:xfrm>
        </p:spPr>
        <p:txBody>
          <a:bodyPr>
            <a:normAutofit/>
          </a:bodyPr>
          <a:lstStyle/>
          <a:p>
            <a:r>
              <a:rPr lang="cs-CZ" sz="3600" b="0" i="0" dirty="0">
                <a:solidFill>
                  <a:srgbClr val="000000"/>
                </a:solidFill>
                <a:effectLst/>
              </a:rPr>
              <a:t>Proudový odběr z USB 5 V max 120 mA</a:t>
            </a:r>
          </a:p>
          <a:p>
            <a:r>
              <a:rPr lang="cs-CZ" sz="3600" dirty="0">
                <a:solidFill>
                  <a:srgbClr val="000000"/>
                </a:solidFill>
              </a:rPr>
              <a:t>30 mA je potřeba pro činnost obvodů na desce</a:t>
            </a:r>
          </a:p>
          <a:p>
            <a:r>
              <a:rPr lang="cs-CZ" sz="3600" dirty="0">
                <a:solidFill>
                  <a:srgbClr val="000000"/>
                </a:solidFill>
              </a:rPr>
              <a:t>90 mA je k dispozici pro externí obvody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3916FF5-A5B5-4C5A-8F69-793218ACE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00" y="3794961"/>
            <a:ext cx="5976664" cy="306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23632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70A8A67E-489B-4F70-8FD9-926272740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480" y="1927373"/>
            <a:ext cx="9433048" cy="4525963"/>
          </a:xfrm>
        </p:spPr>
        <p:txBody>
          <a:bodyPr/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Roboto"/>
              </a:rPr>
              <a:t>Pro napájení z baterie nebo zdroje napětí 3 V</a:t>
            </a:r>
          </a:p>
          <a:p>
            <a:r>
              <a:rPr lang="cs-CZ" dirty="0">
                <a:solidFill>
                  <a:srgbClr val="000000"/>
                </a:solidFill>
                <a:latin typeface="Roboto"/>
              </a:rPr>
              <a:t>Pro externí obvody je k dispozici proud cca 1 A, krátkodobě cca 2 A</a:t>
            </a:r>
          </a:p>
          <a:p>
            <a:pPr marL="0" indent="0" algn="l">
              <a:buNone/>
            </a:pPr>
            <a:endParaRPr lang="cs-CZ" b="0" i="0" dirty="0">
              <a:solidFill>
                <a:srgbClr val="000000"/>
              </a:solidFill>
              <a:effectLst/>
              <a:latin typeface="Roboto"/>
            </a:endParaRPr>
          </a:p>
        </p:txBody>
      </p:sp>
      <p:pic>
        <p:nvPicPr>
          <p:cNvPr id="3" name="Obrázek 2" descr="Obsah obrázku elektronika, obvod&#10;&#10;Popis byl vytvořen automaticky">
            <a:extLst>
              <a:ext uri="{FF2B5EF4-FFF2-40B4-BE49-F238E27FC236}">
                <a16:creationId xmlns:a16="http://schemas.microsoft.com/office/drawing/2014/main" id="{0EB9B503-9A61-418D-9F7D-5018AEFCF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688" y="3645024"/>
            <a:ext cx="5832648" cy="2989232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FA23A8F9-2D25-4A50-8501-1F0CE2F37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8615"/>
            <a:ext cx="8915400" cy="1786209"/>
          </a:xfrm>
        </p:spPr>
        <p:txBody>
          <a:bodyPr>
            <a:noAutofit/>
          </a:bodyPr>
          <a:lstStyle/>
          <a:p>
            <a:r>
              <a:rPr lang="cs-CZ" sz="5700" b="1" dirty="0">
                <a:solidFill>
                  <a:schemeClr val="accent6">
                    <a:lumMod val="75000"/>
                  </a:schemeClr>
                </a:solidFill>
              </a:rPr>
              <a:t>2. </a:t>
            </a:r>
            <a:r>
              <a:rPr lang="cs-CZ" sz="5700" b="1" i="0" dirty="0">
                <a:solidFill>
                  <a:schemeClr val="accent6">
                    <a:lumMod val="75000"/>
                  </a:schemeClr>
                </a:solidFill>
                <a:effectLst/>
              </a:rPr>
              <a:t>Přes konektor JST na microbitu</a:t>
            </a:r>
          </a:p>
        </p:txBody>
      </p:sp>
    </p:spTree>
    <p:extLst>
      <p:ext uri="{BB962C8B-B14F-4D97-AF65-F5344CB8AC3E}">
        <p14:creationId xmlns:p14="http://schemas.microsoft.com/office/powerpoint/2010/main" val="344033455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6F3D16C1-EE36-4F73-9E59-0264B9AC8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8614"/>
            <a:ext cx="8915400" cy="1220687"/>
          </a:xfrm>
        </p:spPr>
        <p:txBody>
          <a:bodyPr>
            <a:noAutofit/>
          </a:bodyPr>
          <a:lstStyle/>
          <a:p>
            <a:r>
              <a:rPr lang="cs-CZ" sz="5700" b="1" dirty="0">
                <a:solidFill>
                  <a:schemeClr val="accent6">
                    <a:lumMod val="75000"/>
                  </a:schemeClr>
                </a:solidFill>
              </a:rPr>
              <a:t>Co je to ten micro:bit?</a:t>
            </a:r>
            <a:endParaRPr lang="en-US" sz="5700" b="1" dirty="0">
              <a:solidFill>
                <a:srgbClr val="008080"/>
              </a:solidFill>
            </a:endParaRP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3BDD91C7-6434-469C-947E-70E63CA3E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018" y="1279301"/>
            <a:ext cx="9711529" cy="4525963"/>
          </a:xfrm>
        </p:spPr>
        <p:txBody>
          <a:bodyPr/>
          <a:lstStyle/>
          <a:p>
            <a:pPr marL="0" indent="0">
              <a:buNone/>
            </a:pPr>
            <a:r>
              <a:rPr lang="cs-CZ" sz="3600" dirty="0"/>
              <a:t>Výukový mikropočítač pro hravé osvojení základů programování. </a:t>
            </a:r>
            <a:r>
              <a:rPr lang="cs-CZ" sz="36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Pro učitele, studenty, tvůrce, bastlíře i umělce.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9" name="Obrázek 8" descr="sdsd">
            <a:extLst>
              <a:ext uri="{FF2B5EF4-FFF2-40B4-BE49-F238E27FC236}">
                <a16:creationId xmlns:a16="http://schemas.microsoft.com/office/drawing/2014/main" id="{BD728725-5B5C-4C67-B546-5EBDAA280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64" y="3249808"/>
            <a:ext cx="5542287" cy="3563568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50BBE49F-4DBC-44DE-9063-9EC344EA5706}"/>
              </a:ext>
            </a:extLst>
          </p:cNvPr>
          <p:cNvSpPr txBox="1"/>
          <p:nvPr/>
        </p:nvSpPr>
        <p:spPr>
          <a:xfrm>
            <a:off x="2217629" y="3314079"/>
            <a:ext cx="33123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500" b="1" dirty="0">
                <a:solidFill>
                  <a:srgbClr val="202122"/>
                </a:solidFill>
              </a:rPr>
              <a:t>BBC Micro</a:t>
            </a:r>
          </a:p>
          <a:p>
            <a:pPr algn="ctr"/>
            <a:r>
              <a:rPr lang="cs-CZ" sz="2500" b="1" dirty="0">
                <a:solidFill>
                  <a:srgbClr val="202122"/>
                </a:solidFill>
              </a:rPr>
              <a:t>(1981)</a:t>
            </a:r>
          </a:p>
        </p:txBody>
      </p:sp>
      <p:pic>
        <p:nvPicPr>
          <p:cNvPr id="12" name="Obrázek 11" descr="BBC micro:bit&#10;">
            <a:hlinkClick r:id="rId4"/>
            <a:extLst>
              <a:ext uri="{FF2B5EF4-FFF2-40B4-BE49-F238E27FC236}">
                <a16:creationId xmlns:a16="http://schemas.microsoft.com/office/drawing/2014/main" id="{220DB594-8565-4AFF-A96E-E450D282C2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216" y="4493870"/>
            <a:ext cx="1512168" cy="1134209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0D5C66E9-A3F6-48AA-8FB1-989A19422EB5}"/>
              </a:ext>
            </a:extLst>
          </p:cNvPr>
          <p:cNvSpPr txBox="1"/>
          <p:nvPr/>
        </p:nvSpPr>
        <p:spPr>
          <a:xfrm>
            <a:off x="5602089" y="3694447"/>
            <a:ext cx="419336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500" b="1" i="0" dirty="0">
                <a:solidFill>
                  <a:srgbClr val="202122"/>
                </a:solidFill>
                <a:effectLst/>
              </a:rPr>
              <a:t>BBC micro:bit</a:t>
            </a:r>
          </a:p>
          <a:p>
            <a:pPr algn="ctr"/>
            <a:r>
              <a:rPr lang="cs-CZ" sz="2500" b="1" dirty="0">
                <a:solidFill>
                  <a:srgbClr val="202122"/>
                </a:solidFill>
              </a:rPr>
              <a:t>(</a:t>
            </a:r>
            <a:r>
              <a:rPr lang="cs-CZ" sz="2500" b="1" i="0" dirty="0">
                <a:solidFill>
                  <a:srgbClr val="202122"/>
                </a:solidFill>
                <a:effectLst/>
              </a:rPr>
              <a:t>2016)</a:t>
            </a:r>
            <a:endParaRPr lang="cs-CZ" sz="2500" b="1" dirty="0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9E8821E5-A255-4642-9D53-2A7B6A3AF42C}"/>
              </a:ext>
            </a:extLst>
          </p:cNvPr>
          <p:cNvSpPr txBox="1"/>
          <p:nvPr/>
        </p:nvSpPr>
        <p:spPr>
          <a:xfrm>
            <a:off x="6561483" y="5517232"/>
            <a:ext cx="24959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0" i="0" dirty="0">
                <a:solidFill>
                  <a:srgbClr val="202122"/>
                </a:solidFill>
                <a:effectLst/>
              </a:rPr>
              <a:t>70 x menší</a:t>
            </a:r>
          </a:p>
          <a:p>
            <a:r>
              <a:rPr lang="cs-CZ" sz="2000" dirty="0">
                <a:solidFill>
                  <a:srgbClr val="202122"/>
                </a:solidFill>
              </a:rPr>
              <a:t>18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 x výkonnější</a:t>
            </a:r>
          </a:p>
          <a:p>
            <a:r>
              <a:rPr lang="cs-CZ" sz="2000" dirty="0">
                <a:solidFill>
                  <a:srgbClr val="202122"/>
                </a:solidFill>
              </a:rPr>
              <a:t>Mnoho krát levnější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587160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781B786D-6A34-4796-8200-89B16ACCE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927373"/>
            <a:ext cx="8915400" cy="452596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0000"/>
                </a:solidFill>
                <a:latin typeface="Roboto"/>
              </a:rPr>
              <a:t>Vyžaduje stabilizované napájecí napětí 3 V</a:t>
            </a:r>
          </a:p>
          <a:p>
            <a:r>
              <a:rPr lang="cs-CZ" b="0" i="0" dirty="0">
                <a:solidFill>
                  <a:srgbClr val="000000"/>
                </a:solidFill>
                <a:effectLst/>
                <a:latin typeface="Roboto"/>
              </a:rPr>
              <a:t>Pro el</a:t>
            </a:r>
            <a:r>
              <a:rPr lang="cs-CZ" dirty="0">
                <a:solidFill>
                  <a:srgbClr val="000000"/>
                </a:solidFill>
                <a:latin typeface="Roboto"/>
              </a:rPr>
              <a:t>iminaci vyrovnávacích proudů vřaďte do napájení vždy diodu (nejlépe </a:t>
            </a:r>
            <a:r>
              <a:rPr lang="cs-CZ" dirty="0" err="1">
                <a:solidFill>
                  <a:srgbClr val="000000"/>
                </a:solidFill>
                <a:latin typeface="Roboto"/>
              </a:rPr>
              <a:t>Schottky</a:t>
            </a:r>
            <a:r>
              <a:rPr lang="cs-CZ" dirty="0">
                <a:solidFill>
                  <a:srgbClr val="000000"/>
                </a:solidFill>
                <a:latin typeface="Roboto"/>
              </a:rPr>
              <a:t>)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59AF867E-F6B1-4B1B-AC57-5AF8BED51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8615"/>
            <a:ext cx="8915400" cy="1786209"/>
          </a:xfrm>
        </p:spPr>
        <p:txBody>
          <a:bodyPr>
            <a:noAutofit/>
          </a:bodyPr>
          <a:lstStyle/>
          <a:p>
            <a:r>
              <a:rPr lang="cs-CZ" sz="5700" b="1" i="0" dirty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</a:rPr>
              <a:t>3. Přes pin </a:t>
            </a:r>
            <a:r>
              <a:rPr lang="cs-CZ" sz="57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+mn-lt"/>
              </a:rPr>
              <a:t>hřebínkového</a:t>
            </a:r>
            <a:r>
              <a:rPr lang="cs-CZ" sz="5700" b="1" i="0" dirty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</a:rPr>
              <a:t> konektoru (3V)</a:t>
            </a:r>
          </a:p>
        </p:txBody>
      </p:sp>
      <p:pic>
        <p:nvPicPr>
          <p:cNvPr id="2" name="Obrázek 1">
            <a:hlinkClick r:id="rId2"/>
            <a:extLst>
              <a:ext uri="{FF2B5EF4-FFF2-40B4-BE49-F238E27FC236}">
                <a16:creationId xmlns:a16="http://schemas.microsoft.com/office/drawing/2014/main" id="{6F1567CF-3270-01A2-2DE1-173D05A2B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552" y="3791547"/>
            <a:ext cx="3189654" cy="2661789"/>
          </a:xfrm>
          <a:prstGeom prst="rect">
            <a:avLst/>
          </a:prstGeom>
        </p:spPr>
      </p:pic>
      <p:pic>
        <p:nvPicPr>
          <p:cNvPr id="4" name="Obrázek 3">
            <a:hlinkClick r:id="rId4"/>
            <a:extLst>
              <a:ext uri="{FF2B5EF4-FFF2-40B4-BE49-F238E27FC236}">
                <a16:creationId xmlns:a16="http://schemas.microsoft.com/office/drawing/2014/main" id="{9CACE3AA-98ED-24E9-0647-858ADDDEE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6977" y="3825451"/>
            <a:ext cx="4248472" cy="248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51500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hlinkClick r:id="rId2"/>
            <a:extLst>
              <a:ext uri="{FF2B5EF4-FFF2-40B4-BE49-F238E27FC236}">
                <a16:creationId xmlns:a16="http://schemas.microsoft.com/office/drawing/2014/main" id="{6701C02B-E775-4816-AA18-222334991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590" y="3781513"/>
            <a:ext cx="2905125" cy="2647950"/>
          </a:xfrm>
          <a:prstGeom prst="rect">
            <a:avLst/>
          </a:prstGeom>
        </p:spPr>
      </p:pic>
      <p:pic>
        <p:nvPicPr>
          <p:cNvPr id="4" name="Obrázek 3">
            <a:hlinkClick r:id="rId4"/>
            <a:extLst>
              <a:ext uri="{FF2B5EF4-FFF2-40B4-BE49-F238E27FC236}">
                <a16:creationId xmlns:a16="http://schemas.microsoft.com/office/drawing/2014/main" id="{8D0DD992-DD81-4049-8FB8-490ED5722C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80" y="326995"/>
            <a:ext cx="4240500" cy="4060279"/>
          </a:xfrm>
          <a:prstGeom prst="rect">
            <a:avLst/>
          </a:prstGeom>
          <a:noFill/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58F7881-3C1E-4E40-8A42-EC9BCB109C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4968" y="260648"/>
            <a:ext cx="2244031" cy="3768601"/>
          </a:xfrm>
          <a:prstGeom prst="rect">
            <a:avLst/>
          </a:prstGeom>
        </p:spPr>
      </p:pic>
      <p:grpSp>
        <p:nvGrpSpPr>
          <p:cNvPr id="16" name="Skupina 15">
            <a:extLst>
              <a:ext uri="{FF2B5EF4-FFF2-40B4-BE49-F238E27FC236}">
                <a16:creationId xmlns:a16="http://schemas.microsoft.com/office/drawing/2014/main" id="{66748069-B94C-4BD5-AF22-50B53F33BAA5}"/>
              </a:ext>
            </a:extLst>
          </p:cNvPr>
          <p:cNvGrpSpPr/>
          <p:nvPr/>
        </p:nvGrpSpPr>
        <p:grpSpPr>
          <a:xfrm>
            <a:off x="511494" y="5085184"/>
            <a:ext cx="7033794" cy="1456617"/>
            <a:chOff x="2300420" y="4903776"/>
            <a:chExt cx="7033794" cy="1456617"/>
          </a:xfrm>
        </p:grpSpPr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8F6E07B7-72E6-4445-A91A-8F2970BB4CAE}"/>
                </a:ext>
              </a:extLst>
            </p:cNvPr>
            <p:cNvSpPr txBox="1"/>
            <p:nvPr/>
          </p:nvSpPr>
          <p:spPr>
            <a:xfrm>
              <a:off x="3762710" y="4903776"/>
              <a:ext cx="5571504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cs-CZ" sz="4000" b="0" i="0" cap="all" dirty="0">
                  <a:solidFill>
                    <a:schemeClr val="accent6">
                      <a:lumMod val="75000"/>
                    </a:schemeClr>
                  </a:solidFill>
                  <a:effectLst/>
                  <a:latin typeface="+mj-lt"/>
                </a:rPr>
                <a:t>Propojovací VODIČE</a:t>
              </a:r>
            </a:p>
            <a:p>
              <a:pPr algn="l"/>
              <a:r>
                <a:rPr lang="cs-CZ" sz="4000" b="0" i="0" cap="all" dirty="0">
                  <a:solidFill>
                    <a:schemeClr val="accent6">
                      <a:lumMod val="75000"/>
                    </a:schemeClr>
                  </a:solidFill>
                  <a:effectLst/>
                  <a:latin typeface="+mj-lt"/>
                </a:rPr>
                <a:t>S KROKODÝLY</a:t>
              </a:r>
            </a:p>
          </p:txBody>
        </p:sp>
        <p:pic>
          <p:nvPicPr>
            <p:cNvPr id="14" name="Obrázek 13" descr="Obsah obrázku kreslení&#10;&#10;Popis byl vytvořen automaticky">
              <a:extLst>
                <a:ext uri="{FF2B5EF4-FFF2-40B4-BE49-F238E27FC236}">
                  <a16:creationId xmlns:a16="http://schemas.microsoft.com/office/drawing/2014/main" id="{95EE22B0-A122-4529-9968-D1BFDFD62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0420" y="4941168"/>
              <a:ext cx="1552575" cy="1419225"/>
            </a:xfrm>
            <a:prstGeom prst="rect">
              <a:avLst/>
            </a:prstGeom>
          </p:spPr>
        </p:pic>
      </p:grpSp>
      <p:pic>
        <p:nvPicPr>
          <p:cNvPr id="3" name="Obrázek 2">
            <a:hlinkClick r:id="rId8"/>
            <a:extLst>
              <a:ext uri="{FF2B5EF4-FFF2-40B4-BE49-F238E27FC236}">
                <a16:creationId xmlns:a16="http://schemas.microsoft.com/office/drawing/2014/main" id="{13FCC7CD-7E98-EA0E-771D-1B8EFEADB9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5785" y="216024"/>
            <a:ext cx="1383365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73192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hlinkClick r:id="rId2"/>
            <a:extLst>
              <a:ext uri="{FF2B5EF4-FFF2-40B4-BE49-F238E27FC236}">
                <a16:creationId xmlns:a16="http://schemas.microsoft.com/office/drawing/2014/main" id="{4E9E461A-DCAD-4625-96E7-66FB388C5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686" y="260648"/>
            <a:ext cx="3561430" cy="2810260"/>
          </a:xfrm>
          <a:prstGeom prst="rect">
            <a:avLst/>
          </a:prstGeom>
        </p:spPr>
      </p:pic>
      <p:pic>
        <p:nvPicPr>
          <p:cNvPr id="4" name="Obrázek 3">
            <a:hlinkClick r:id="rId4"/>
            <a:extLst>
              <a:ext uri="{FF2B5EF4-FFF2-40B4-BE49-F238E27FC236}">
                <a16:creationId xmlns:a16="http://schemas.microsoft.com/office/drawing/2014/main" id="{50260D9F-D68A-492D-B26A-6D1762075B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2616" y="3315096"/>
            <a:ext cx="4725570" cy="3359948"/>
          </a:xfrm>
          <a:prstGeom prst="rect">
            <a:avLst/>
          </a:prstGeom>
        </p:spPr>
      </p:pic>
      <p:pic>
        <p:nvPicPr>
          <p:cNvPr id="5" name="Obrázek 4">
            <a:hlinkClick r:id="rId2"/>
            <a:extLst>
              <a:ext uri="{FF2B5EF4-FFF2-40B4-BE49-F238E27FC236}">
                <a16:creationId xmlns:a16="http://schemas.microsoft.com/office/drawing/2014/main" id="{FD65C5C7-EE03-4F81-949F-C9C3692898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496" y="188640"/>
            <a:ext cx="3087816" cy="2810260"/>
          </a:xfrm>
          <a:prstGeom prst="rect">
            <a:avLst/>
          </a:prstGeom>
        </p:spPr>
      </p:pic>
      <p:grpSp>
        <p:nvGrpSpPr>
          <p:cNvPr id="18" name="Skupina 17">
            <a:extLst>
              <a:ext uri="{FF2B5EF4-FFF2-40B4-BE49-F238E27FC236}">
                <a16:creationId xmlns:a16="http://schemas.microsoft.com/office/drawing/2014/main" id="{E93F9775-2B55-45B5-BF93-54017950151F}"/>
              </a:ext>
            </a:extLst>
          </p:cNvPr>
          <p:cNvGrpSpPr/>
          <p:nvPr/>
        </p:nvGrpSpPr>
        <p:grpSpPr>
          <a:xfrm>
            <a:off x="2471521" y="2636912"/>
            <a:ext cx="6729951" cy="1456617"/>
            <a:chOff x="2300420" y="4903776"/>
            <a:chExt cx="6729951" cy="1456617"/>
          </a:xfrm>
        </p:grpSpPr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DB87F51C-2C01-4FE0-987F-7CCEB20391A5}"/>
                </a:ext>
              </a:extLst>
            </p:cNvPr>
            <p:cNvSpPr txBox="1"/>
            <p:nvPr/>
          </p:nvSpPr>
          <p:spPr>
            <a:xfrm>
              <a:off x="3762710" y="4903776"/>
              <a:ext cx="5267661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s-CZ" sz="4000" cap="all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rozšiřující</a:t>
              </a:r>
              <a:r>
                <a:rPr lang="cs-CZ" sz="4000" b="0" i="0" cap="all" dirty="0">
                  <a:solidFill>
                    <a:schemeClr val="accent6">
                      <a:lumMod val="75000"/>
                    </a:schemeClr>
                  </a:solidFill>
                  <a:effectLst/>
                  <a:latin typeface="+mj-lt"/>
                </a:rPr>
                <a:t> Moduly</a:t>
              </a:r>
            </a:p>
            <a:p>
              <a:r>
                <a:rPr lang="cs-CZ" sz="4000" b="0" i="0" cap="all" dirty="0">
                  <a:solidFill>
                    <a:schemeClr val="accent6">
                      <a:lumMod val="75000"/>
                    </a:schemeClr>
                  </a:solidFill>
                  <a:effectLst/>
                  <a:latin typeface="+mj-lt"/>
                </a:rPr>
                <a:t>Pro micro:bit</a:t>
              </a:r>
            </a:p>
          </p:txBody>
        </p:sp>
        <p:pic>
          <p:nvPicPr>
            <p:cNvPr id="20" name="Obrázek 19" descr="Obsah obrázku kreslení&#10;&#10;Popis byl vytvořen automaticky">
              <a:extLst>
                <a:ext uri="{FF2B5EF4-FFF2-40B4-BE49-F238E27FC236}">
                  <a16:creationId xmlns:a16="http://schemas.microsoft.com/office/drawing/2014/main" id="{A9E5EA22-0E1A-4050-9167-3C8472907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0420" y="4941168"/>
              <a:ext cx="1552575" cy="1419225"/>
            </a:xfrm>
            <a:prstGeom prst="rect">
              <a:avLst/>
            </a:prstGeom>
          </p:spPr>
        </p:pic>
      </p:grpSp>
      <p:pic>
        <p:nvPicPr>
          <p:cNvPr id="6" name="Obrázek 5">
            <a:hlinkClick r:id="rId8"/>
            <a:extLst>
              <a:ext uri="{FF2B5EF4-FFF2-40B4-BE49-F238E27FC236}">
                <a16:creationId xmlns:a16="http://schemas.microsoft.com/office/drawing/2014/main" id="{EB113CCB-224B-64A8-767C-10C178F1F6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0552" y="3806803"/>
            <a:ext cx="3079511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1165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hlinkClick r:id="rId2"/>
            <a:extLst>
              <a:ext uri="{FF2B5EF4-FFF2-40B4-BE49-F238E27FC236}">
                <a16:creationId xmlns:a16="http://schemas.microsoft.com/office/drawing/2014/main" id="{DD96DABF-3C39-C531-25CC-7CB264A59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096" y="3501008"/>
            <a:ext cx="3706860" cy="3168352"/>
          </a:xfrm>
          <a:prstGeom prst="rect">
            <a:avLst/>
          </a:prstGeom>
        </p:spPr>
      </p:pic>
      <p:grpSp>
        <p:nvGrpSpPr>
          <p:cNvPr id="18" name="Skupina 17">
            <a:extLst>
              <a:ext uri="{FF2B5EF4-FFF2-40B4-BE49-F238E27FC236}">
                <a16:creationId xmlns:a16="http://schemas.microsoft.com/office/drawing/2014/main" id="{E93F9775-2B55-45B5-BF93-54017950151F}"/>
              </a:ext>
            </a:extLst>
          </p:cNvPr>
          <p:cNvGrpSpPr/>
          <p:nvPr/>
        </p:nvGrpSpPr>
        <p:grpSpPr>
          <a:xfrm>
            <a:off x="1424608" y="2620455"/>
            <a:ext cx="7632848" cy="1456617"/>
            <a:chOff x="2300420" y="4903776"/>
            <a:chExt cx="7632848" cy="1456617"/>
          </a:xfrm>
        </p:grpSpPr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DB87F51C-2C01-4FE0-987F-7CCEB20391A5}"/>
                </a:ext>
              </a:extLst>
            </p:cNvPr>
            <p:cNvSpPr txBox="1"/>
            <p:nvPr/>
          </p:nvSpPr>
          <p:spPr>
            <a:xfrm>
              <a:off x="3762710" y="4903776"/>
              <a:ext cx="617055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s-CZ" sz="4000" cap="all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Rozšiřující</a:t>
              </a:r>
              <a:r>
                <a:rPr lang="cs-CZ" sz="4000" b="0" i="0" cap="all" dirty="0">
                  <a:solidFill>
                    <a:schemeClr val="accent6">
                      <a:lumMod val="75000"/>
                    </a:schemeClr>
                  </a:solidFill>
                  <a:effectLst/>
                  <a:latin typeface="+mj-lt"/>
                </a:rPr>
                <a:t> Moduly</a:t>
              </a:r>
            </a:p>
            <a:p>
              <a:r>
                <a:rPr lang="cs-CZ" sz="4000" b="0" i="0" cap="all" dirty="0">
                  <a:solidFill>
                    <a:schemeClr val="accent6">
                      <a:lumMod val="75000"/>
                    </a:schemeClr>
                  </a:solidFill>
                  <a:effectLst/>
                  <a:latin typeface="+mj-lt"/>
                </a:rPr>
                <a:t>s konektory</a:t>
              </a:r>
            </a:p>
          </p:txBody>
        </p:sp>
        <p:pic>
          <p:nvPicPr>
            <p:cNvPr id="20" name="Obrázek 19" descr="Obsah obrázku kreslení&#10;&#10;Popis byl vytvořen automaticky">
              <a:extLst>
                <a:ext uri="{FF2B5EF4-FFF2-40B4-BE49-F238E27FC236}">
                  <a16:creationId xmlns:a16="http://schemas.microsoft.com/office/drawing/2014/main" id="{A9E5EA22-0E1A-4050-9167-3C8472907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0420" y="4941168"/>
              <a:ext cx="1552575" cy="1419225"/>
            </a:xfrm>
            <a:prstGeom prst="rect">
              <a:avLst/>
            </a:prstGeom>
          </p:spPr>
        </p:pic>
      </p:grpSp>
      <p:pic>
        <p:nvPicPr>
          <p:cNvPr id="3" name="Obrázek 2">
            <a:hlinkClick r:id="rId5"/>
            <a:extLst>
              <a:ext uri="{FF2B5EF4-FFF2-40B4-BE49-F238E27FC236}">
                <a16:creationId xmlns:a16="http://schemas.microsoft.com/office/drawing/2014/main" id="{4E1BBCCE-C3A6-0ECC-F684-F22F2DF95A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488" y="30382"/>
            <a:ext cx="3164878" cy="2636912"/>
          </a:xfrm>
          <a:prstGeom prst="rect">
            <a:avLst/>
          </a:prstGeom>
        </p:spPr>
      </p:pic>
      <p:pic>
        <p:nvPicPr>
          <p:cNvPr id="11" name="Obrázek 10">
            <a:hlinkClick r:id="rId7"/>
            <a:extLst>
              <a:ext uri="{FF2B5EF4-FFF2-40B4-BE49-F238E27FC236}">
                <a16:creationId xmlns:a16="http://schemas.microsoft.com/office/drawing/2014/main" id="{D836E860-E4C4-6A44-BD04-D702FE98A4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3080" y="39361"/>
            <a:ext cx="3321839" cy="267111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640B7CE-486F-AB4D-801F-3F494C83C3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0430" y="3928337"/>
            <a:ext cx="3496709" cy="278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48714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12D76DF-3543-9308-C454-DDEA6EB6E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783"/>
            <a:ext cx="9906000" cy="675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96980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Skupina 17">
            <a:extLst>
              <a:ext uri="{FF2B5EF4-FFF2-40B4-BE49-F238E27FC236}">
                <a16:creationId xmlns:a16="http://schemas.microsoft.com/office/drawing/2014/main" id="{E93F9775-2B55-45B5-BF93-54017950151F}"/>
              </a:ext>
            </a:extLst>
          </p:cNvPr>
          <p:cNvGrpSpPr/>
          <p:nvPr/>
        </p:nvGrpSpPr>
        <p:grpSpPr>
          <a:xfrm>
            <a:off x="1424608" y="2620455"/>
            <a:ext cx="6873967" cy="1456617"/>
            <a:chOff x="2300420" y="4903776"/>
            <a:chExt cx="6873967" cy="1456617"/>
          </a:xfrm>
        </p:grpSpPr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DB87F51C-2C01-4FE0-987F-7CCEB20391A5}"/>
                </a:ext>
              </a:extLst>
            </p:cNvPr>
            <p:cNvSpPr txBox="1"/>
            <p:nvPr/>
          </p:nvSpPr>
          <p:spPr>
            <a:xfrm>
              <a:off x="3762710" y="4903776"/>
              <a:ext cx="5411677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s-CZ" sz="4000" cap="all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pokročilejší</a:t>
              </a:r>
              <a:r>
                <a:rPr lang="cs-CZ" sz="4000" b="0" i="0" cap="all" dirty="0">
                  <a:solidFill>
                    <a:schemeClr val="accent6">
                      <a:lumMod val="75000"/>
                    </a:schemeClr>
                  </a:solidFill>
                  <a:effectLst/>
                  <a:latin typeface="+mj-lt"/>
                </a:rPr>
                <a:t> Moduly</a:t>
              </a:r>
            </a:p>
            <a:p>
              <a:r>
                <a:rPr lang="cs-CZ" sz="4000" cap="all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Kompatibilní s LEGO</a:t>
              </a:r>
              <a:endParaRPr lang="cs-CZ" sz="4000" b="0" i="0" cap="all" dirty="0">
                <a:solidFill>
                  <a:schemeClr val="accent6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pic>
          <p:nvPicPr>
            <p:cNvPr id="20" name="Obrázek 19" descr="Obsah obrázku kreslení&#10;&#10;Popis byl vytvořen automaticky">
              <a:extLst>
                <a:ext uri="{FF2B5EF4-FFF2-40B4-BE49-F238E27FC236}">
                  <a16:creationId xmlns:a16="http://schemas.microsoft.com/office/drawing/2014/main" id="{A9E5EA22-0E1A-4050-9167-3C8472907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0420" y="4941168"/>
              <a:ext cx="1552575" cy="1419225"/>
            </a:xfrm>
            <a:prstGeom prst="rect">
              <a:avLst/>
            </a:prstGeom>
          </p:spPr>
        </p:pic>
      </p:grpSp>
      <p:pic>
        <p:nvPicPr>
          <p:cNvPr id="4" name="Obrázek 3">
            <a:hlinkClick r:id="rId3"/>
            <a:extLst>
              <a:ext uri="{FF2B5EF4-FFF2-40B4-BE49-F238E27FC236}">
                <a16:creationId xmlns:a16="http://schemas.microsoft.com/office/drawing/2014/main" id="{EB0CAB2F-C1B4-A7F8-2A70-1D971FB6B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260648"/>
            <a:ext cx="1944216" cy="2225252"/>
          </a:xfrm>
          <a:prstGeom prst="rect">
            <a:avLst/>
          </a:prstGeom>
        </p:spPr>
      </p:pic>
      <p:pic>
        <p:nvPicPr>
          <p:cNvPr id="6" name="Obrázek 5">
            <a:hlinkClick r:id="rId3"/>
            <a:extLst>
              <a:ext uri="{FF2B5EF4-FFF2-40B4-BE49-F238E27FC236}">
                <a16:creationId xmlns:a16="http://schemas.microsoft.com/office/drawing/2014/main" id="{1C76C6F9-9954-B4BD-C655-3A110910EE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6898" y="404664"/>
            <a:ext cx="2959204" cy="2096791"/>
          </a:xfrm>
          <a:prstGeom prst="rect">
            <a:avLst/>
          </a:prstGeom>
        </p:spPr>
      </p:pic>
      <p:pic>
        <p:nvPicPr>
          <p:cNvPr id="8" name="Obrázek 7">
            <a:hlinkClick r:id="rId3"/>
            <a:extLst>
              <a:ext uri="{FF2B5EF4-FFF2-40B4-BE49-F238E27FC236}">
                <a16:creationId xmlns:a16="http://schemas.microsoft.com/office/drawing/2014/main" id="{02564DB6-A181-39F1-4574-6A1DD2E820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1152" y="170057"/>
            <a:ext cx="3138572" cy="2406433"/>
          </a:xfrm>
          <a:prstGeom prst="rect">
            <a:avLst/>
          </a:prstGeom>
        </p:spPr>
      </p:pic>
      <p:pic>
        <p:nvPicPr>
          <p:cNvPr id="12" name="Obrázek 11">
            <a:hlinkClick r:id="rId7"/>
            <a:extLst>
              <a:ext uri="{FF2B5EF4-FFF2-40B4-BE49-F238E27FC236}">
                <a16:creationId xmlns:a16="http://schemas.microsoft.com/office/drawing/2014/main" id="{ED5000D5-0FD2-4D88-9DD1-1233693B2D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504" y="3979885"/>
            <a:ext cx="4039969" cy="2705204"/>
          </a:xfrm>
          <a:prstGeom prst="rect">
            <a:avLst/>
          </a:prstGeom>
        </p:spPr>
      </p:pic>
      <p:pic>
        <p:nvPicPr>
          <p:cNvPr id="15" name="Obrázek 14">
            <a:hlinkClick r:id="rId7"/>
            <a:extLst>
              <a:ext uri="{FF2B5EF4-FFF2-40B4-BE49-F238E27FC236}">
                <a16:creationId xmlns:a16="http://schemas.microsoft.com/office/drawing/2014/main" id="{E85C2E42-9F53-19F0-D6B7-CDC2D3D313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4968" y="4077072"/>
            <a:ext cx="4600991" cy="258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750700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hlinkClick r:id="rId2"/>
            <a:extLst>
              <a:ext uri="{FF2B5EF4-FFF2-40B4-BE49-F238E27FC236}">
                <a16:creationId xmlns:a16="http://schemas.microsoft.com/office/drawing/2014/main" id="{1AD18378-4BA4-1040-459D-D30444482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96" y="3848742"/>
            <a:ext cx="4595113" cy="277365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8A96D8-F019-40FB-B759-8839B67FA8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</p:txBody>
      </p:sp>
      <p:grpSp>
        <p:nvGrpSpPr>
          <p:cNvPr id="23" name="Skupina 22">
            <a:extLst>
              <a:ext uri="{FF2B5EF4-FFF2-40B4-BE49-F238E27FC236}">
                <a16:creationId xmlns:a16="http://schemas.microsoft.com/office/drawing/2014/main" id="{CB91EB32-D4D2-466D-8CA2-C79F3BE846B1}"/>
              </a:ext>
            </a:extLst>
          </p:cNvPr>
          <p:cNvGrpSpPr/>
          <p:nvPr/>
        </p:nvGrpSpPr>
        <p:grpSpPr>
          <a:xfrm>
            <a:off x="359097" y="260648"/>
            <a:ext cx="4305871" cy="1456617"/>
            <a:chOff x="2300420" y="4903776"/>
            <a:chExt cx="4305871" cy="1456617"/>
          </a:xfrm>
        </p:grpSpPr>
        <p:sp>
          <p:nvSpPr>
            <p:cNvPr id="24" name="TextovéPole 23">
              <a:extLst>
                <a:ext uri="{FF2B5EF4-FFF2-40B4-BE49-F238E27FC236}">
                  <a16:creationId xmlns:a16="http://schemas.microsoft.com/office/drawing/2014/main" id="{EAD35786-9116-4283-8549-CC500E4AF969}"/>
                </a:ext>
              </a:extLst>
            </p:cNvPr>
            <p:cNvSpPr txBox="1"/>
            <p:nvPr/>
          </p:nvSpPr>
          <p:spPr>
            <a:xfrm>
              <a:off x="3762711" y="4903776"/>
              <a:ext cx="284358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s-CZ" sz="4000" cap="all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Kryty a obaly</a:t>
              </a:r>
              <a:endParaRPr lang="cs-CZ" sz="4000" b="0" i="0" cap="all" dirty="0">
                <a:solidFill>
                  <a:schemeClr val="accent6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pic>
          <p:nvPicPr>
            <p:cNvPr id="25" name="Obrázek 24" descr="Obsah obrázku kreslení&#10;&#10;Popis byl vytvořen automaticky">
              <a:extLst>
                <a:ext uri="{FF2B5EF4-FFF2-40B4-BE49-F238E27FC236}">
                  <a16:creationId xmlns:a16="http://schemas.microsoft.com/office/drawing/2014/main" id="{DB5BE714-6950-402E-AA15-729858035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0420" y="4941168"/>
              <a:ext cx="1552575" cy="1419225"/>
            </a:xfrm>
            <a:prstGeom prst="rect">
              <a:avLst/>
            </a:prstGeom>
          </p:spPr>
        </p:pic>
      </p:grpSp>
      <p:pic>
        <p:nvPicPr>
          <p:cNvPr id="6" name="Obrázek 5">
            <a:hlinkClick r:id="rId5"/>
            <a:extLst>
              <a:ext uri="{FF2B5EF4-FFF2-40B4-BE49-F238E27FC236}">
                <a16:creationId xmlns:a16="http://schemas.microsoft.com/office/drawing/2014/main" id="{E3A2A3BB-FA2A-F417-49B5-122EF7F443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00" y="565367"/>
            <a:ext cx="4423222" cy="3297814"/>
          </a:xfrm>
          <a:prstGeom prst="rect">
            <a:avLst/>
          </a:prstGeom>
        </p:spPr>
      </p:pic>
      <p:pic>
        <p:nvPicPr>
          <p:cNvPr id="13" name="Obrázek 12">
            <a:hlinkClick r:id="rId7"/>
            <a:extLst>
              <a:ext uri="{FF2B5EF4-FFF2-40B4-BE49-F238E27FC236}">
                <a16:creationId xmlns:a16="http://schemas.microsoft.com/office/drawing/2014/main" id="{F2898F0B-353A-B7EE-D262-21BAC0B166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3080" y="4293096"/>
            <a:ext cx="3240360" cy="2157942"/>
          </a:xfrm>
          <a:prstGeom prst="rect">
            <a:avLst/>
          </a:prstGeom>
        </p:spPr>
      </p:pic>
      <p:pic>
        <p:nvPicPr>
          <p:cNvPr id="17" name="Obrázek 16">
            <a:hlinkClick r:id="rId5"/>
            <a:extLst>
              <a:ext uri="{FF2B5EF4-FFF2-40B4-BE49-F238E27FC236}">
                <a16:creationId xmlns:a16="http://schemas.microsoft.com/office/drawing/2014/main" id="{CF170F09-BF17-986A-050B-1451EDB470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9093" y="1665799"/>
            <a:ext cx="2964926" cy="196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403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8A96D8-F019-40FB-B759-8839B67FA8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</p:txBody>
      </p:sp>
      <p:grpSp>
        <p:nvGrpSpPr>
          <p:cNvPr id="23" name="Skupina 22">
            <a:extLst>
              <a:ext uri="{FF2B5EF4-FFF2-40B4-BE49-F238E27FC236}">
                <a16:creationId xmlns:a16="http://schemas.microsoft.com/office/drawing/2014/main" id="{CB91EB32-D4D2-466D-8CA2-C79F3BE846B1}"/>
              </a:ext>
            </a:extLst>
          </p:cNvPr>
          <p:cNvGrpSpPr/>
          <p:nvPr/>
        </p:nvGrpSpPr>
        <p:grpSpPr>
          <a:xfrm>
            <a:off x="359097" y="260648"/>
            <a:ext cx="7258199" cy="1456617"/>
            <a:chOff x="2300420" y="4903776"/>
            <a:chExt cx="7258199" cy="1456617"/>
          </a:xfrm>
        </p:grpSpPr>
        <p:sp>
          <p:nvSpPr>
            <p:cNvPr id="24" name="TextovéPole 23">
              <a:extLst>
                <a:ext uri="{FF2B5EF4-FFF2-40B4-BE49-F238E27FC236}">
                  <a16:creationId xmlns:a16="http://schemas.microsoft.com/office/drawing/2014/main" id="{EAD35786-9116-4283-8549-CC500E4AF969}"/>
                </a:ext>
              </a:extLst>
            </p:cNvPr>
            <p:cNvSpPr txBox="1"/>
            <p:nvPr/>
          </p:nvSpPr>
          <p:spPr>
            <a:xfrm>
              <a:off x="3762711" y="4903776"/>
              <a:ext cx="579590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s-CZ" sz="4000" cap="all" dirty="0" err="1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Futrálky</a:t>
              </a:r>
              <a:r>
                <a:rPr lang="cs-CZ" sz="4000" cap="all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 a</a:t>
              </a:r>
            </a:p>
            <a:p>
              <a:r>
                <a:rPr lang="cs-CZ" sz="4000" b="0" i="0" cap="all" dirty="0">
                  <a:solidFill>
                    <a:schemeClr val="accent6">
                      <a:lumMod val="75000"/>
                    </a:schemeClr>
                  </a:solidFill>
                  <a:effectLst/>
                  <a:latin typeface="+mj-lt"/>
                </a:rPr>
                <a:t>organizéry</a:t>
              </a:r>
            </a:p>
          </p:txBody>
        </p:sp>
        <p:pic>
          <p:nvPicPr>
            <p:cNvPr id="25" name="Obrázek 24" descr="Obsah obrázku kreslení&#10;&#10;Popis byl vytvořen automaticky">
              <a:extLst>
                <a:ext uri="{FF2B5EF4-FFF2-40B4-BE49-F238E27FC236}">
                  <a16:creationId xmlns:a16="http://schemas.microsoft.com/office/drawing/2014/main" id="{DB5BE714-6950-402E-AA15-729858035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0420" y="4941168"/>
              <a:ext cx="1552575" cy="1419225"/>
            </a:xfrm>
            <a:prstGeom prst="rect">
              <a:avLst/>
            </a:prstGeom>
          </p:spPr>
        </p:pic>
      </p:grpSp>
      <p:pic>
        <p:nvPicPr>
          <p:cNvPr id="12" name="Obrázek 11">
            <a:hlinkClick r:id="rId3"/>
            <a:extLst>
              <a:ext uri="{FF2B5EF4-FFF2-40B4-BE49-F238E27FC236}">
                <a16:creationId xmlns:a16="http://schemas.microsoft.com/office/drawing/2014/main" id="{C8D533F3-4580-44A6-94D2-B66A86B49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0519" y="3825938"/>
            <a:ext cx="3456384" cy="278302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A047FC4-BDB2-42DB-1391-CBB5F8FE5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073" y="1712563"/>
            <a:ext cx="3707619" cy="189876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4DDA5B3-75C3-9DD1-6C20-83A3F724DB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0520" y="176160"/>
            <a:ext cx="5025008" cy="335915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261D3BF1-4F3F-3269-A74D-1CD2659046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66" y="3670598"/>
            <a:ext cx="6039916" cy="294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42658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8A96D8-F019-40FB-B759-8839B67FA8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</p:txBody>
      </p:sp>
      <p:grpSp>
        <p:nvGrpSpPr>
          <p:cNvPr id="23" name="Skupina 22">
            <a:extLst>
              <a:ext uri="{FF2B5EF4-FFF2-40B4-BE49-F238E27FC236}">
                <a16:creationId xmlns:a16="http://schemas.microsoft.com/office/drawing/2014/main" id="{CB91EB32-D4D2-466D-8CA2-C79F3BE846B1}"/>
              </a:ext>
            </a:extLst>
          </p:cNvPr>
          <p:cNvGrpSpPr/>
          <p:nvPr/>
        </p:nvGrpSpPr>
        <p:grpSpPr>
          <a:xfrm>
            <a:off x="359097" y="260648"/>
            <a:ext cx="7258199" cy="1456617"/>
            <a:chOff x="2300420" y="4903776"/>
            <a:chExt cx="7258199" cy="1456617"/>
          </a:xfrm>
        </p:grpSpPr>
        <p:sp>
          <p:nvSpPr>
            <p:cNvPr id="24" name="TextovéPole 23">
              <a:extLst>
                <a:ext uri="{FF2B5EF4-FFF2-40B4-BE49-F238E27FC236}">
                  <a16:creationId xmlns:a16="http://schemas.microsoft.com/office/drawing/2014/main" id="{EAD35786-9116-4283-8549-CC500E4AF969}"/>
                </a:ext>
              </a:extLst>
            </p:cNvPr>
            <p:cNvSpPr txBox="1"/>
            <p:nvPr/>
          </p:nvSpPr>
          <p:spPr>
            <a:xfrm>
              <a:off x="3762711" y="4903776"/>
              <a:ext cx="579590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s-CZ" sz="4000" cap="all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Základní</a:t>
              </a:r>
            </a:p>
            <a:p>
              <a:r>
                <a:rPr lang="cs-CZ" sz="4000" cap="all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sady</a:t>
              </a:r>
            </a:p>
          </p:txBody>
        </p:sp>
        <p:pic>
          <p:nvPicPr>
            <p:cNvPr id="25" name="Obrázek 24" descr="Obsah obrázku kreslení&#10;&#10;Popis byl vytvořen automaticky">
              <a:extLst>
                <a:ext uri="{FF2B5EF4-FFF2-40B4-BE49-F238E27FC236}">
                  <a16:creationId xmlns:a16="http://schemas.microsoft.com/office/drawing/2014/main" id="{DB5BE714-6950-402E-AA15-729858035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0420" y="4941168"/>
              <a:ext cx="1552575" cy="1419225"/>
            </a:xfrm>
            <a:prstGeom prst="rect">
              <a:avLst/>
            </a:prstGeom>
          </p:spPr>
        </p:pic>
      </p:grpSp>
      <p:pic>
        <p:nvPicPr>
          <p:cNvPr id="4" name="Obrázek 3">
            <a:hlinkClick r:id="rId3"/>
            <a:extLst>
              <a:ext uri="{FF2B5EF4-FFF2-40B4-BE49-F238E27FC236}">
                <a16:creationId xmlns:a16="http://schemas.microsoft.com/office/drawing/2014/main" id="{CA2F911E-A49A-2447-90A7-FA46C787D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97" y="2437652"/>
            <a:ext cx="4426436" cy="3079400"/>
          </a:xfrm>
          <a:prstGeom prst="rect">
            <a:avLst/>
          </a:prstGeom>
        </p:spPr>
      </p:pic>
      <p:pic>
        <p:nvPicPr>
          <p:cNvPr id="7" name="Obrázek 6">
            <a:hlinkClick r:id="rId5"/>
            <a:extLst>
              <a:ext uri="{FF2B5EF4-FFF2-40B4-BE49-F238E27FC236}">
                <a16:creationId xmlns:a16="http://schemas.microsoft.com/office/drawing/2014/main" id="{0346BDC2-B4DE-4325-A1D1-3C2BAFBFB7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3556" y="65756"/>
            <a:ext cx="4344440" cy="3161415"/>
          </a:xfrm>
          <a:prstGeom prst="rect">
            <a:avLst/>
          </a:prstGeom>
        </p:spPr>
      </p:pic>
      <p:pic>
        <p:nvPicPr>
          <p:cNvPr id="14" name="Obrázek 13">
            <a:hlinkClick r:id="rId7"/>
            <a:extLst>
              <a:ext uri="{FF2B5EF4-FFF2-40B4-BE49-F238E27FC236}">
                <a16:creationId xmlns:a16="http://schemas.microsoft.com/office/drawing/2014/main" id="{BF867BE1-A8CC-C228-17CB-E7B5FF452D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6418" y="3362368"/>
            <a:ext cx="4159495" cy="326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91788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35B8481-957F-4C77-B1FC-707428CB0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3450"/>
            <a:ext cx="9906000" cy="183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68670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 txBox="1">
            <a:spLocks/>
          </p:cNvSpPr>
          <p:nvPr/>
        </p:nvSpPr>
        <p:spPr>
          <a:xfrm>
            <a:off x="156018" y="1279301"/>
            <a:ext cx="9711529" cy="4525963"/>
          </a:xfrm>
          <a:prstGeom prst="rect">
            <a:avLst/>
          </a:prstGeom>
        </p:spPr>
        <p:txBody>
          <a:bodyPr vert="horz" lIns="95784" tIns="47892" rIns="95784" bIns="47892" rtlCol="0">
            <a:normAutofit/>
          </a:bodyPr>
          <a:lstStyle/>
          <a:p>
            <a:pPr marL="359189" marR="0" lvl="0" indent="-359189" algn="l" defTabSz="95783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495300" y="58614"/>
            <a:ext cx="8915400" cy="1354162"/>
          </a:xfrm>
        </p:spPr>
        <p:txBody>
          <a:bodyPr>
            <a:noAutofit/>
          </a:bodyPr>
          <a:lstStyle/>
          <a:p>
            <a:r>
              <a:rPr lang="cs-CZ" sz="5700" b="1" dirty="0">
                <a:solidFill>
                  <a:schemeClr val="accent6">
                    <a:lumMod val="75000"/>
                  </a:schemeClr>
                </a:solidFill>
              </a:rPr>
              <a:t>Proč zrovna micro:bit?</a:t>
            </a:r>
            <a:endParaRPr lang="en-US" sz="57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156019" y="1412776"/>
            <a:ext cx="9549510" cy="5040560"/>
          </a:xfrm>
        </p:spPr>
        <p:txBody>
          <a:bodyPr>
            <a:noAutofit/>
          </a:bodyPr>
          <a:lstStyle/>
          <a:p>
            <a:r>
              <a:rPr lang="cs-CZ" sz="3600" dirty="0"/>
              <a:t>Atraktivní a </a:t>
            </a:r>
            <a:r>
              <a:rPr lang="cs-CZ" sz="3600" b="1" dirty="0"/>
              <a:t>ŽIVÁ výuka </a:t>
            </a:r>
            <a:r>
              <a:rPr lang="cs-CZ" sz="3600" dirty="0"/>
              <a:t>programování</a:t>
            </a:r>
          </a:p>
          <a:p>
            <a:r>
              <a:rPr lang="cs-CZ" sz="3600" dirty="0"/>
              <a:t>Stačí umět trochu pracovat na PC a mohu začít </a:t>
            </a:r>
            <a:r>
              <a:rPr lang="cs-CZ" sz="3600" b="1" dirty="0"/>
              <a:t>hned PROGRAMOVAT</a:t>
            </a:r>
            <a:r>
              <a:rPr lang="cs-CZ" sz="3600" dirty="0"/>
              <a:t>!</a:t>
            </a:r>
          </a:p>
          <a:p>
            <a:r>
              <a:rPr lang="cs-CZ" sz="3600" dirty="0"/>
              <a:t>Všechny informace </a:t>
            </a:r>
            <a:r>
              <a:rPr lang="cs-CZ" sz="3600" b="1" dirty="0"/>
              <a:t>ZDARMA pro výuku</a:t>
            </a:r>
            <a:r>
              <a:rPr lang="cs-CZ" sz="3600" dirty="0"/>
              <a:t> – Open Source</a:t>
            </a:r>
          </a:p>
          <a:p>
            <a:r>
              <a:rPr lang="cs-CZ" sz="3600" dirty="0"/>
              <a:t>Možnost programování v </a:t>
            </a:r>
            <a:r>
              <a:rPr lang="cs-CZ" sz="3600" b="1" dirty="0"/>
              <a:t>RŮZNÝCH úrovních</a:t>
            </a:r>
            <a:endParaRPr lang="cs-CZ" sz="3600" dirty="0"/>
          </a:p>
          <a:p>
            <a:pPr lvl="0"/>
            <a:r>
              <a:rPr lang="cs-CZ" sz="3600" dirty="0"/>
              <a:t>Obrovská </a:t>
            </a:r>
            <a:r>
              <a:rPr lang="cs-CZ" sz="3600" b="1" dirty="0"/>
              <a:t>KOMUNITA uživatelů a ŠÍŘKA PLATFORMY micro:bit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22186C4-CEB6-60FC-B899-A3AAA659E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360"/>
            <a:ext cx="9906000" cy="656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99929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FC129C7-4C4B-0849-72AD-720488BB1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0190"/>
            <a:ext cx="9906000" cy="62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4490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8605D33-3997-3DBB-3EA4-C2F33E0A6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7897"/>
            <a:ext cx="9906000" cy="5862205"/>
          </a:xfrm>
          <a:prstGeom prst="rect">
            <a:avLst/>
          </a:prstGeom>
        </p:spPr>
      </p:pic>
      <p:sp>
        <p:nvSpPr>
          <p:cNvPr id="2" name="Zástupný symbol pro obsah 5">
            <a:extLst>
              <a:ext uri="{FF2B5EF4-FFF2-40B4-BE49-F238E27FC236}">
                <a16:creationId xmlns:a16="http://schemas.microsoft.com/office/drawing/2014/main" id="{F804D6A9-D079-0479-8215-665ABB246B56}"/>
              </a:ext>
            </a:extLst>
          </p:cNvPr>
          <p:cNvSpPr txBox="1">
            <a:spLocks/>
          </p:cNvSpPr>
          <p:nvPr/>
        </p:nvSpPr>
        <p:spPr>
          <a:xfrm rot="21179676">
            <a:off x="4205846" y="3955239"/>
            <a:ext cx="6336704" cy="1124744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marL="359189" indent="-359189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8244" indent="-299324" algn="l" defTabSz="95783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7298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217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5136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4055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2975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1894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0813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endParaRPr lang="cs-CZ" sz="7300" b="1" dirty="0">
              <a:solidFill>
                <a:srgbClr val="FF0000"/>
              </a:solidFill>
            </a:endParaRPr>
          </a:p>
          <a:p>
            <a:pPr algn="ctr">
              <a:buFont typeface="Arial" pitchFamily="34" charset="0"/>
              <a:buNone/>
            </a:pPr>
            <a:r>
              <a:rPr lang="cs-CZ" sz="13200" b="1" dirty="0">
                <a:solidFill>
                  <a:srgbClr val="FF0000"/>
                </a:solidFill>
              </a:rPr>
              <a:t>Česká lokalizace!</a:t>
            </a:r>
          </a:p>
        </p:txBody>
      </p:sp>
    </p:spTree>
    <p:extLst>
      <p:ext uri="{BB962C8B-B14F-4D97-AF65-F5344CB8AC3E}">
        <p14:creationId xmlns:p14="http://schemas.microsoft.com/office/powerpoint/2010/main" val="509307997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CC806-E59A-3B5D-3BD9-B3E79BB5F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A55D384-732D-AA45-9445-9855882ED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208" y="836712"/>
            <a:ext cx="6061584" cy="469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17699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7C7059D-B547-513E-C446-5CEBCA19E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8210"/>
            <a:ext cx="9906000" cy="470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294539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2DDEED8-E5B2-1C43-38E9-7885EAF53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766"/>
            <a:ext cx="9906000" cy="6432468"/>
          </a:xfrm>
          <a:prstGeom prst="rect">
            <a:avLst/>
          </a:prstGeom>
        </p:spPr>
      </p:pic>
      <p:sp>
        <p:nvSpPr>
          <p:cNvPr id="2" name="Zástupný symbol pro obsah 5">
            <a:extLst>
              <a:ext uri="{FF2B5EF4-FFF2-40B4-BE49-F238E27FC236}">
                <a16:creationId xmlns:a16="http://schemas.microsoft.com/office/drawing/2014/main" id="{F07C6C96-4948-F7C4-AC39-43D87AC7EAF0}"/>
              </a:ext>
            </a:extLst>
          </p:cNvPr>
          <p:cNvSpPr txBox="1">
            <a:spLocks/>
          </p:cNvSpPr>
          <p:nvPr/>
        </p:nvSpPr>
        <p:spPr>
          <a:xfrm rot="21179676">
            <a:off x="4205848" y="4315280"/>
            <a:ext cx="6336704" cy="1124744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marL="359189" indent="-359189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8244" indent="-299324" algn="l" defTabSz="95783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7298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217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5136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4055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2975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1894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0813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endParaRPr lang="cs-CZ" sz="7300" b="1" dirty="0">
              <a:solidFill>
                <a:srgbClr val="FF0000"/>
              </a:solidFill>
            </a:endParaRPr>
          </a:p>
          <a:p>
            <a:pPr algn="ctr">
              <a:buFont typeface="Arial" pitchFamily="34" charset="0"/>
              <a:buNone/>
            </a:pPr>
            <a:r>
              <a:rPr lang="cs-CZ" sz="13200" b="1" dirty="0">
                <a:solidFill>
                  <a:srgbClr val="FF0000"/>
                </a:solidFill>
              </a:rPr>
              <a:t>Česká lokalizace!</a:t>
            </a:r>
          </a:p>
        </p:txBody>
      </p:sp>
    </p:spTree>
    <p:extLst>
      <p:ext uri="{BB962C8B-B14F-4D97-AF65-F5344CB8AC3E}">
        <p14:creationId xmlns:p14="http://schemas.microsoft.com/office/powerpoint/2010/main" val="3736638203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32C91F9-DD87-95ED-37F9-C4FADCCD6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9265"/>
            <a:ext cx="9906000" cy="467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484936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994B1B2-70E8-619F-1CB6-2BEFA3B8F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6164"/>
            <a:ext cx="9906000" cy="546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500727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CD10D16-65A1-F9F3-37D6-373F70BB8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277"/>
            <a:ext cx="9906000" cy="487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25514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835D3F6-53DC-AD2B-98BE-50DE2F8C5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9364"/>
            <a:ext cx="9906000" cy="531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31997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Oldrich\Desktop\1534-1.jpg"/>
          <p:cNvPicPr>
            <a:picLocks noChangeAspect="1" noChangeArrowheads="1"/>
          </p:cNvPicPr>
          <p:nvPr/>
        </p:nvPicPr>
        <p:blipFill>
          <a:blip r:embed="rId3" cstate="print"/>
          <a:srcRect l="7383" t="8249" r="7716" b="10423"/>
          <a:stretch>
            <a:fillRect/>
          </a:stretch>
        </p:blipFill>
        <p:spPr bwMode="auto">
          <a:xfrm>
            <a:off x="3800872" y="3926786"/>
            <a:ext cx="1512168" cy="1086390"/>
          </a:xfrm>
          <a:prstGeom prst="rect">
            <a:avLst/>
          </a:prstGeom>
          <a:noFill/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F7FB55B0-E175-4767-9756-B9F7CBFFC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7928" y="5086097"/>
            <a:ext cx="2846760" cy="179928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753007F0-5AED-4CDC-A7C7-ECF0E0BE8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200" y="-207503"/>
            <a:ext cx="2489768" cy="2052327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1D5189C0-5689-4BC4-B842-E188F901FA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3149" y="1854343"/>
            <a:ext cx="1428797" cy="1010538"/>
          </a:xfrm>
          <a:prstGeom prst="rect">
            <a:avLst/>
          </a:prstGeom>
        </p:spPr>
      </p:pic>
      <p:pic>
        <p:nvPicPr>
          <p:cNvPr id="36" name="Obrázek 35">
            <a:extLst>
              <a:ext uri="{FF2B5EF4-FFF2-40B4-BE49-F238E27FC236}">
                <a16:creationId xmlns:a16="http://schemas.microsoft.com/office/drawing/2014/main" id="{08226267-95C0-4F1E-8CE1-6D182D1F5F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6349" y="3045233"/>
            <a:ext cx="1102008" cy="959720"/>
          </a:xfrm>
          <a:prstGeom prst="rect">
            <a:avLst/>
          </a:prstGeom>
        </p:spPr>
      </p:pic>
      <p:pic>
        <p:nvPicPr>
          <p:cNvPr id="34" name="Obrázek 33">
            <a:extLst>
              <a:ext uri="{FF2B5EF4-FFF2-40B4-BE49-F238E27FC236}">
                <a16:creationId xmlns:a16="http://schemas.microsoft.com/office/drawing/2014/main" id="{3356D4A9-D9B7-4E0E-80CE-DE3244C0539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97016" y="4228766"/>
            <a:ext cx="2039484" cy="1576498"/>
          </a:xfrm>
          <a:prstGeom prst="rect">
            <a:avLst/>
          </a:prstGeom>
          <a:noFill/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0253BB4-5C38-4E0F-A5D6-DE942EFFC8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5605" y="2708920"/>
            <a:ext cx="1331331" cy="947826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7E090597-FE58-449D-90E4-BE107580AC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5008" y="836712"/>
            <a:ext cx="2371395" cy="1687663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7E37D2FC-392A-407B-89A1-DDECC4BD14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5832280" y="2758415"/>
            <a:ext cx="1590669" cy="1254063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6BA61397-3A7E-4627-ABBC-74CEC8DB8F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7244" y="2572186"/>
            <a:ext cx="1830997" cy="1374846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E9844AC5-6F85-41C4-AF78-24B36B61FA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0949" y="1240708"/>
            <a:ext cx="1327552" cy="1257187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2EFC7A5C-AAD1-4B79-A0C0-E8B7A8A7E8D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2520" y="4012478"/>
            <a:ext cx="2057553" cy="183245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E5D8F78-3A89-4646-8C3A-6ECF270ECDA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77690" y="2783683"/>
            <a:ext cx="1310909" cy="1152128"/>
          </a:xfrm>
          <a:prstGeom prst="rect">
            <a:avLst/>
          </a:prstGeom>
        </p:spPr>
      </p:pic>
      <p:pic>
        <p:nvPicPr>
          <p:cNvPr id="1026" name="Picture 2" descr="C:\Users\Oldrich\Desktop\stažený soubor.jpg"/>
          <p:cNvPicPr>
            <a:picLocks noChangeAspect="1" noChangeArrowheads="1"/>
          </p:cNvPicPr>
          <p:nvPr/>
        </p:nvPicPr>
        <p:blipFill>
          <a:blip r:embed="rId16" cstate="print"/>
          <a:srcRect l="32369" t="39711" r="24277" b="15700"/>
          <a:stretch>
            <a:fillRect/>
          </a:stretch>
        </p:blipFill>
        <p:spPr bwMode="auto">
          <a:xfrm>
            <a:off x="3354326" y="3599161"/>
            <a:ext cx="662570" cy="453466"/>
          </a:xfrm>
          <a:prstGeom prst="rect">
            <a:avLst/>
          </a:prstGeom>
          <a:noFill/>
        </p:spPr>
      </p:pic>
      <p:pic>
        <p:nvPicPr>
          <p:cNvPr id="1027" name="Picture 3" descr="C:\Users\Oldrich\Desktop\1369.jpg"/>
          <p:cNvPicPr>
            <a:picLocks noChangeAspect="1" noChangeArrowheads="1"/>
          </p:cNvPicPr>
          <p:nvPr/>
        </p:nvPicPr>
        <p:blipFill>
          <a:blip r:embed="rId17" cstate="print"/>
          <a:srcRect l="26926" t="21446" r="29846" b="23597"/>
          <a:stretch>
            <a:fillRect/>
          </a:stretch>
        </p:blipFill>
        <p:spPr bwMode="auto">
          <a:xfrm>
            <a:off x="2648744" y="4077712"/>
            <a:ext cx="994062" cy="947826"/>
          </a:xfrm>
          <a:prstGeom prst="rect">
            <a:avLst/>
          </a:prstGeom>
          <a:noFill/>
        </p:spPr>
      </p:pic>
      <p:sp>
        <p:nvSpPr>
          <p:cNvPr id="4" name="Zástupný symbol pro obsah 2"/>
          <p:cNvSpPr txBox="1">
            <a:spLocks/>
          </p:cNvSpPr>
          <p:nvPr/>
        </p:nvSpPr>
        <p:spPr>
          <a:xfrm>
            <a:off x="1784648" y="1845464"/>
            <a:ext cx="9289031" cy="4525963"/>
          </a:xfrm>
          <a:prstGeom prst="rect">
            <a:avLst/>
          </a:prstGeom>
        </p:spPr>
        <p:txBody>
          <a:bodyPr vert="horz" lIns="95784" tIns="47892" rIns="95784" bIns="47892" rtlCol="0">
            <a:normAutofit/>
          </a:bodyPr>
          <a:lstStyle/>
          <a:p>
            <a:pPr marL="359189" marR="0" lvl="0" indent="-359189" algn="l" defTabSz="95783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cs-CZ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Nadpis 1"/>
          <p:cNvSpPr txBox="1">
            <a:spLocks/>
          </p:cNvSpPr>
          <p:nvPr/>
        </p:nvSpPr>
        <p:spPr>
          <a:xfrm>
            <a:off x="8697416" y="-71368"/>
            <a:ext cx="1136576" cy="6858000"/>
          </a:xfrm>
          <a:prstGeom prst="rect">
            <a:avLst/>
          </a:prstGeom>
        </p:spPr>
        <p:txBody>
          <a:bodyPr vert="wordArtVert" wrap="none" lIns="95784" tIns="0" rIns="95784" bIns="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cs-CZ" sz="4400" b="1" dirty="0">
                <a:solidFill>
                  <a:schemeClr val="accent6">
                    <a:lumMod val="75000"/>
                  </a:schemeClr>
                </a:solidFill>
              </a:rPr>
              <a:t>EKOSYSTÉM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4" name="Nadpis 1"/>
          <p:cNvSpPr txBox="1">
            <a:spLocks/>
          </p:cNvSpPr>
          <p:nvPr/>
        </p:nvSpPr>
        <p:spPr>
          <a:xfrm>
            <a:off x="7457729" y="-44939"/>
            <a:ext cx="1455711" cy="6759248"/>
          </a:xfrm>
          <a:prstGeom prst="rect">
            <a:avLst/>
          </a:prstGeom>
        </p:spPr>
        <p:txBody>
          <a:bodyPr vert="wordArtVert" wrap="none" lIns="95784" tIns="0" rIns="95784" bIns="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cs-CZ" sz="4300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micro:bit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Shape 382"/>
          <p:cNvPicPr preferRelativeResize="0"/>
          <p:nvPr/>
        </p:nvPicPr>
        <p:blipFill rotWithShape="1">
          <a:blip r:embed="rId18" cstate="print">
            <a:alphaModFix/>
          </a:blip>
          <a:srcRect/>
          <a:stretch/>
        </p:blipFill>
        <p:spPr>
          <a:xfrm rot="17241654">
            <a:off x="3943918" y="3610689"/>
            <a:ext cx="597284" cy="252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F67B9DA8-C816-412C-9D5B-9FDD9ABFEBE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47649" y="1628800"/>
            <a:ext cx="1344474" cy="1178916"/>
          </a:xfrm>
          <a:prstGeom prst="rect">
            <a:avLst/>
          </a:prstGeom>
        </p:spPr>
      </p:pic>
      <p:sp>
        <p:nvSpPr>
          <p:cNvPr id="11" name="Elipsa 10"/>
          <p:cNvSpPr>
            <a:spLocks noChangeAspect="1"/>
          </p:cNvSpPr>
          <p:nvPr/>
        </p:nvSpPr>
        <p:spPr>
          <a:xfrm>
            <a:off x="2144688" y="1844824"/>
            <a:ext cx="3240000" cy="3240000"/>
          </a:xfrm>
          <a:prstGeom prst="ellipse">
            <a:avLst/>
          </a:prstGeom>
          <a:noFill/>
          <a:ln cmpd="sng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lipsa 5"/>
          <p:cNvSpPr/>
          <p:nvPr/>
        </p:nvSpPr>
        <p:spPr>
          <a:xfrm>
            <a:off x="3080792" y="2781568"/>
            <a:ext cx="1440000" cy="1440000"/>
          </a:xfrm>
          <a:prstGeom prst="ellipse">
            <a:avLst/>
          </a:prstGeom>
          <a:noFill/>
          <a:ln cmpd="sng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lipsa 15"/>
          <p:cNvSpPr>
            <a:spLocks noChangeAspect="1"/>
          </p:cNvSpPr>
          <p:nvPr/>
        </p:nvSpPr>
        <p:spPr>
          <a:xfrm>
            <a:off x="560512" y="260648"/>
            <a:ext cx="6480000" cy="6480000"/>
          </a:xfrm>
          <a:prstGeom prst="ellipse">
            <a:avLst/>
          </a:prstGeom>
          <a:noFill/>
          <a:ln cmpd="sng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2B34A33-EBF7-27EF-A496-D31DF3D47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660" y="0"/>
            <a:ext cx="7972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03050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B7B0B-9CE1-FBDA-C59D-A6136E58A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67FD9C1-73CE-1ABA-ACE4-D8AC16360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23"/>
            <a:ext cx="9906000" cy="683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35663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46708-F85B-C1E6-C33D-BCAF27CE6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8A2F69F-D0AB-C9C4-DC3D-F4A7DCCBD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25" y="0"/>
            <a:ext cx="8808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546850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A2A4E-3373-8804-E339-1492D925D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4DBF413-07CB-99C5-50CF-03753E2D4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966" y="0"/>
            <a:ext cx="8322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948830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8D69DBB-1E93-CA87-DBC2-B2237B157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1261"/>
            <a:ext cx="9906000" cy="545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312059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E1AB0F3-6402-A7A8-0781-8E22AD320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8899"/>
            <a:ext cx="9906000" cy="538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25698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AFB491D-BB6D-80B9-F7B2-5DA459990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89" y="980728"/>
            <a:ext cx="7300967" cy="580526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42E3600-D358-7047-CB93-9C0FC77C5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128" y="395796"/>
            <a:ext cx="3461346" cy="301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91289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F3D67-C026-E85B-AD92-0DF0BF6FF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C13FD1D-BA48-4C9F-F52D-67D97937F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319" y="0"/>
            <a:ext cx="85593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82563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AE3EC7-1D9F-CD15-FF6C-FB98FF077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8FF927B-80EB-58A8-EDE4-DCE5EBA53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36" y="1061293"/>
            <a:ext cx="8418512" cy="473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142881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893AA77-25DD-4968-B3E2-296A056FF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41166"/>
            <a:ext cx="9906000" cy="197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6513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A6D2F5FE-825A-48E6-8B8F-565960671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8614"/>
            <a:ext cx="8915400" cy="1354162"/>
          </a:xfrm>
        </p:spPr>
        <p:txBody>
          <a:bodyPr>
            <a:noAutofit/>
          </a:bodyPr>
          <a:lstStyle/>
          <a:p>
            <a:r>
              <a:rPr lang="cs-CZ" sz="5700" b="1" dirty="0">
                <a:solidFill>
                  <a:schemeClr val="accent6">
                    <a:lumMod val="75000"/>
                  </a:schemeClr>
                </a:solidFill>
              </a:rPr>
              <a:t>Výbava micro:bit?</a:t>
            </a:r>
            <a:endParaRPr lang="en-US" sz="57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D63787E5-94DA-487B-A94F-F424AE74D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019" y="1340768"/>
            <a:ext cx="9549510" cy="5040560"/>
          </a:xfrm>
        </p:spPr>
        <p:txBody>
          <a:bodyPr>
            <a:noAutofit/>
          </a:bodyPr>
          <a:lstStyle/>
          <a:p>
            <a:r>
              <a:rPr lang="cs-CZ" sz="3600" b="1" dirty="0">
                <a:solidFill>
                  <a:srgbClr val="212121"/>
                </a:solidFill>
              </a:rPr>
              <a:t>Displej (5×5 bodů) </a:t>
            </a:r>
            <a:r>
              <a:rPr lang="cs-CZ" sz="3600" dirty="0">
                <a:solidFill>
                  <a:srgbClr val="212121"/>
                </a:solidFill>
              </a:rPr>
              <a:t>– obrázky, znaky, text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rgbClr val="212121"/>
                </a:solidFill>
              </a:rPr>
              <a:t>P</a:t>
            </a:r>
            <a:r>
              <a:rPr lang="cs-CZ" sz="3600" b="1" i="0" dirty="0">
                <a:solidFill>
                  <a:srgbClr val="212121"/>
                </a:solidFill>
                <a:effectLst/>
              </a:rPr>
              <a:t>rogramovatelná tlačítka </a:t>
            </a:r>
            <a:r>
              <a:rPr lang="cs-CZ" sz="3600" b="0" i="0" dirty="0">
                <a:solidFill>
                  <a:srgbClr val="212121"/>
                </a:solidFill>
                <a:effectLst/>
              </a:rPr>
              <a:t>– základní ovládání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rgbClr val="212121"/>
                </a:solidFill>
              </a:rPr>
              <a:t>V</a:t>
            </a:r>
            <a:r>
              <a:rPr lang="cs-CZ" sz="3600" b="1" i="0" dirty="0">
                <a:solidFill>
                  <a:srgbClr val="212121"/>
                </a:solidFill>
                <a:effectLst/>
              </a:rPr>
              <a:t>stupně–výstupní porty </a:t>
            </a:r>
            <a:r>
              <a:rPr lang="cs-CZ" sz="3600" b="0" i="0" dirty="0">
                <a:solidFill>
                  <a:srgbClr val="212121"/>
                </a:solidFill>
                <a:effectLst/>
              </a:rPr>
              <a:t>– pro tvoření projektů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rgbClr val="212121"/>
                </a:solidFill>
              </a:rPr>
              <a:t>A</a:t>
            </a:r>
            <a:r>
              <a:rPr lang="cs-CZ" sz="3600" b="1" i="0" dirty="0">
                <a:solidFill>
                  <a:srgbClr val="212121"/>
                </a:solidFill>
                <a:effectLst/>
              </a:rPr>
              <a:t>kcelerometr</a:t>
            </a:r>
            <a:r>
              <a:rPr lang="cs-CZ" sz="3600" b="0" i="0" dirty="0">
                <a:solidFill>
                  <a:srgbClr val="212121"/>
                </a:solidFill>
                <a:effectLst/>
              </a:rPr>
              <a:t> – měří zrychlení, třesení, náklon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rgbClr val="212121"/>
                </a:solidFill>
              </a:rPr>
              <a:t>M</a:t>
            </a:r>
            <a:r>
              <a:rPr lang="cs-CZ" sz="3600" b="1" i="0" dirty="0">
                <a:solidFill>
                  <a:srgbClr val="212121"/>
                </a:solidFill>
                <a:effectLst/>
              </a:rPr>
              <a:t>agnetometr (kompas)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3600" b="1" i="0" dirty="0">
                <a:solidFill>
                  <a:srgbClr val="212121"/>
                </a:solidFill>
                <a:effectLst/>
              </a:rPr>
              <a:t>Snímač teploty </a:t>
            </a:r>
            <a:r>
              <a:rPr lang="cs-CZ" sz="3600" b="0" i="0" dirty="0">
                <a:solidFill>
                  <a:srgbClr val="212121"/>
                </a:solidFill>
                <a:effectLst/>
              </a:rPr>
              <a:t>(jádra procesoru)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rgbClr val="212121"/>
                </a:solidFill>
              </a:rPr>
              <a:t>M</a:t>
            </a:r>
            <a:r>
              <a:rPr lang="cs-CZ" sz="3600" b="1" i="0" dirty="0">
                <a:solidFill>
                  <a:srgbClr val="212121"/>
                </a:solidFill>
                <a:effectLst/>
              </a:rPr>
              <a:t>ěřič okolního osvětlení </a:t>
            </a:r>
            <a:r>
              <a:rPr lang="cs-CZ" sz="3600" b="0" i="0" dirty="0">
                <a:solidFill>
                  <a:srgbClr val="212121"/>
                </a:solidFill>
                <a:effectLst/>
              </a:rPr>
              <a:t>– pomocí LED Matrix</a:t>
            </a:r>
            <a:endParaRPr lang="cs-CZ" sz="3600" b="1" i="0" dirty="0">
              <a:solidFill>
                <a:srgbClr val="212121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3600" b="1" i="0" dirty="0">
                <a:solidFill>
                  <a:srgbClr val="212121"/>
                </a:solidFill>
                <a:effectLst/>
              </a:rPr>
              <a:t>Bluetooth BLE, rádiový přenos</a:t>
            </a:r>
          </a:p>
        </p:txBody>
      </p:sp>
    </p:spTree>
    <p:extLst>
      <p:ext uri="{BB962C8B-B14F-4D97-AF65-F5344CB8AC3E}">
        <p14:creationId xmlns:p14="http://schemas.microsoft.com/office/powerpoint/2010/main" val="3789206828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2145FB7-D4BB-C080-C41F-62A362544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27" y="0"/>
            <a:ext cx="9026946" cy="6858000"/>
          </a:xfrm>
          <a:prstGeom prst="rect">
            <a:avLst/>
          </a:prstGeom>
        </p:spPr>
      </p:pic>
      <p:sp>
        <p:nvSpPr>
          <p:cNvPr id="2" name="Zástupný symbol pro obsah 5">
            <a:extLst>
              <a:ext uri="{FF2B5EF4-FFF2-40B4-BE49-F238E27FC236}">
                <a16:creationId xmlns:a16="http://schemas.microsoft.com/office/drawing/2014/main" id="{F4FD486C-BC55-B849-A985-D22FAE5857FB}"/>
              </a:ext>
            </a:extLst>
          </p:cNvPr>
          <p:cNvSpPr txBox="1">
            <a:spLocks/>
          </p:cNvSpPr>
          <p:nvPr/>
        </p:nvSpPr>
        <p:spPr>
          <a:xfrm rot="21179676">
            <a:off x="4637896" y="5382222"/>
            <a:ext cx="6336704" cy="1124744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marL="359189" indent="-359189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8244" indent="-299324" algn="l" defTabSz="95783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7298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217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5136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4055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2975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1894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0813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endParaRPr lang="cs-CZ" sz="7300" b="1" dirty="0">
              <a:solidFill>
                <a:srgbClr val="FF0000"/>
              </a:solidFill>
            </a:endParaRPr>
          </a:p>
          <a:p>
            <a:pPr algn="ctr">
              <a:buFont typeface="Arial" pitchFamily="34" charset="0"/>
              <a:buNone/>
            </a:pPr>
            <a:r>
              <a:rPr lang="cs-CZ" sz="13200" b="1" dirty="0">
                <a:solidFill>
                  <a:srgbClr val="FF0000"/>
                </a:solidFill>
              </a:rPr>
              <a:t>Česká lokalizace!</a:t>
            </a:r>
          </a:p>
        </p:txBody>
      </p:sp>
    </p:spTree>
    <p:extLst>
      <p:ext uri="{BB962C8B-B14F-4D97-AF65-F5344CB8AC3E}">
        <p14:creationId xmlns:p14="http://schemas.microsoft.com/office/powerpoint/2010/main" val="1961829962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7741E-FF1E-0CCE-6D29-A4F349195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D120D51-3CE9-78C1-88D6-CCAF8027ED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44" y="1124744"/>
            <a:ext cx="8418512" cy="473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02591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8DA12-CB8C-E2D6-FBE6-7188A282A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85DBFAC-AB5C-70D6-6747-BC0318B71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88" y="0"/>
            <a:ext cx="9317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65342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70C0A70-C97F-E6C4-7A85-3C353DB39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3907"/>
            <a:ext cx="9906000" cy="477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08988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59FFAE2-845A-930C-CF17-0CDC73949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9370"/>
            <a:ext cx="9906000" cy="475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43249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E419B87-C65B-E5B0-41B9-097CDED8B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3934"/>
            <a:ext cx="9906000" cy="533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235796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572A412-14B4-3F2F-28D0-1CD307050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0695"/>
            <a:ext cx="9906000" cy="529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530657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C15DF9B-9330-563C-CA6B-4BF7D1B8A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838" y="0"/>
            <a:ext cx="7776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080156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03912-2063-D6C8-DABE-F8B6E90D6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9198D45-AE98-DC61-5B2C-C6AC0A315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31" y="0"/>
            <a:ext cx="9347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08622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3E022-6FB9-4039-0237-FBAFCA29C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4800EEA-33DE-6328-93BF-69B8206A6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51" y="1204454"/>
            <a:ext cx="7909497" cy="444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8756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05024647-223D-45DF-A489-A9710A0EC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958" y="58614"/>
            <a:ext cx="7914084" cy="778098"/>
          </a:xfrm>
        </p:spPr>
        <p:txBody>
          <a:bodyPr>
            <a:noAutofit/>
          </a:bodyPr>
          <a:lstStyle/>
          <a:p>
            <a:r>
              <a:rPr lang="cs-CZ" sz="4000" b="1" dirty="0">
                <a:solidFill>
                  <a:schemeClr val="accent6">
                    <a:lumMod val="75000"/>
                  </a:schemeClr>
                </a:solidFill>
              </a:rPr>
              <a:t>micro:bit vs </a:t>
            </a:r>
            <a:r>
              <a:rPr lang="cs-CZ" sz="4000" b="1" dirty="0" err="1">
                <a:solidFill>
                  <a:schemeClr val="accent6">
                    <a:lumMod val="75000"/>
                  </a:schemeClr>
                </a:solidFill>
              </a:rPr>
              <a:t>Arduino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076E7A2-93E3-D723-D2FE-0292F6C88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44" y="701316"/>
            <a:ext cx="8208912" cy="615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86968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B12872C-EC3F-355B-CE5A-0D0ACD4D7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768" y="9818"/>
            <a:ext cx="7320464" cy="6858000"/>
          </a:xfrm>
          <a:prstGeom prst="rect">
            <a:avLst/>
          </a:prstGeom>
        </p:spPr>
      </p:pic>
      <p:sp>
        <p:nvSpPr>
          <p:cNvPr id="4" name="Zástupný symbol pro obsah 5">
            <a:extLst>
              <a:ext uri="{FF2B5EF4-FFF2-40B4-BE49-F238E27FC236}">
                <a16:creationId xmlns:a16="http://schemas.microsoft.com/office/drawing/2014/main" id="{70A89218-065D-A055-6CDB-00EA73B7C27C}"/>
              </a:ext>
            </a:extLst>
          </p:cNvPr>
          <p:cNvSpPr txBox="1">
            <a:spLocks/>
          </p:cNvSpPr>
          <p:nvPr/>
        </p:nvSpPr>
        <p:spPr>
          <a:xfrm rot="21179676">
            <a:off x="-258648" y="4747327"/>
            <a:ext cx="6336704" cy="1124744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marL="359189" indent="-359189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8244" indent="-299324" algn="l" defTabSz="95783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7298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217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5136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4055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2975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1894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0813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endParaRPr lang="cs-CZ" sz="7300" b="1" dirty="0">
              <a:solidFill>
                <a:srgbClr val="FF0000"/>
              </a:solidFill>
            </a:endParaRPr>
          </a:p>
          <a:p>
            <a:pPr algn="ctr">
              <a:buFont typeface="Arial" pitchFamily="34" charset="0"/>
              <a:buNone/>
            </a:pPr>
            <a:r>
              <a:rPr lang="cs-CZ" sz="13200" b="1" dirty="0">
                <a:solidFill>
                  <a:srgbClr val="FF0000"/>
                </a:solidFill>
              </a:rPr>
              <a:t>Česká lokalizace!</a:t>
            </a:r>
          </a:p>
        </p:txBody>
      </p:sp>
    </p:spTree>
    <p:extLst>
      <p:ext uri="{BB962C8B-B14F-4D97-AF65-F5344CB8AC3E}">
        <p14:creationId xmlns:p14="http://schemas.microsoft.com/office/powerpoint/2010/main" val="157911954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8C3C1-0A78-FBF9-2676-36429A484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A77AFAC-C0C6-FBAE-F4A8-CFFE0D6CB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58" y="1133301"/>
            <a:ext cx="8162484" cy="459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00830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8B625-C5E4-E864-1C19-7F9882724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8DF5A8E-0DF3-FE58-3A29-600D1162D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35"/>
            <a:ext cx="9906000" cy="659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94785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7AA6A6A-5592-2E88-002B-03254FC91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932"/>
            <a:ext cx="9906000" cy="541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029786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F9BD4E4-3210-558B-F387-A04B0C3D7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81"/>
            <a:ext cx="9906000" cy="685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0998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8A38FD-0B8C-159F-C1ED-BA24AA82C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71A0E3E-5546-1AF2-5A97-F9BD5461D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818" y="0"/>
            <a:ext cx="8728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845215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48D94-B559-8B26-FE2D-8EDAEB226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75C1E4E-07A3-4B66-ABD2-C823D8F57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7517"/>
            <a:ext cx="9906000" cy="498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11588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F8E23-38E9-D6FF-F6B5-14F8B8AC2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E8D317F-0217-60CF-5853-E72A21B56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635"/>
            <a:ext cx="9906000" cy="678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76360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7653A96-3819-ADE9-4685-7ACEA8474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094"/>
            <a:ext cx="9906000" cy="642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043340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A7DEC33-4D91-4179-8148-54D61B08D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5573"/>
            <a:ext cx="9906000" cy="204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1476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550D2B46-830C-9C6F-1140-FC351A2EA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958" y="58614"/>
            <a:ext cx="7914084" cy="778098"/>
          </a:xfrm>
        </p:spPr>
        <p:txBody>
          <a:bodyPr>
            <a:noAutofit/>
          </a:bodyPr>
          <a:lstStyle/>
          <a:p>
            <a:r>
              <a:rPr lang="cs-CZ" sz="4000" b="1" dirty="0">
                <a:solidFill>
                  <a:schemeClr val="accent6">
                    <a:lumMod val="75000"/>
                  </a:schemeClr>
                </a:solidFill>
              </a:rPr>
              <a:t>micro:bit vs ESP32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721C99F-EB99-793A-A1EF-B5C0D32BF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51" y="692696"/>
            <a:ext cx="8220405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69280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F7B0987-84BC-6B7A-720D-0A3772047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994"/>
            <a:ext cx="9906000" cy="557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44901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E5E369B-8A6C-F89C-7348-76A970C42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143"/>
            <a:ext cx="9906000" cy="564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92959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951A8A8-CAE3-7C02-8219-FC22A6660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8636"/>
            <a:ext cx="9906000" cy="530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191756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B1CB206-471F-BEFF-4035-3894CFA24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7418"/>
            <a:ext cx="9906000" cy="476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96092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3EDCB44-EA34-2A74-E426-6433B1FE6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4875"/>
            <a:ext cx="9906000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31814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B76A5FF-2E04-5AD9-5C43-AF23E7856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5243"/>
            <a:ext cx="9906000" cy="598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57106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9FB41A2-CB71-D0AA-35D1-2F5100101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9627"/>
            <a:ext cx="9906000" cy="527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0444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942CAA5-1DF5-62AC-E005-A74F95BBD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746" y="0"/>
            <a:ext cx="8898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372532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1AC90-19F7-E7C3-A0B7-B6ABFC4CA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948B452-2E2A-29C7-6794-568B3DB1A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20" y="0"/>
            <a:ext cx="92593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003551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13833-FB27-00B7-98A0-FE0B6F336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5F3263B-4D6D-7E9E-F53B-1987266E4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36" y="0"/>
            <a:ext cx="8523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020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28138-2E0A-7047-0578-4A8D37DD9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8AB9840D-63E5-C662-7A1A-0AD53B9E0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958" y="58614"/>
            <a:ext cx="7914084" cy="778098"/>
          </a:xfrm>
        </p:spPr>
        <p:txBody>
          <a:bodyPr>
            <a:noAutofit/>
          </a:bodyPr>
          <a:lstStyle/>
          <a:p>
            <a:r>
              <a:rPr lang="cs-CZ" sz="4000" b="1" dirty="0">
                <a:solidFill>
                  <a:schemeClr val="accent6">
                    <a:lumMod val="75000"/>
                  </a:schemeClr>
                </a:solidFill>
              </a:rPr>
              <a:t>micro:bit vs </a:t>
            </a:r>
            <a:r>
              <a:rPr lang="cs-CZ" sz="4000" b="1" dirty="0" err="1">
                <a:solidFill>
                  <a:schemeClr val="accent6">
                    <a:lumMod val="75000"/>
                  </a:schemeClr>
                </a:solidFill>
              </a:rPr>
              <a:t>Raspberry</a:t>
            </a:r>
            <a:r>
              <a:rPr lang="cs-CZ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4000" b="1" dirty="0" err="1">
                <a:solidFill>
                  <a:schemeClr val="accent6">
                    <a:lumMod val="75000"/>
                  </a:schemeClr>
                </a:solidFill>
              </a:rPr>
              <a:t>Pi</a:t>
            </a:r>
            <a:r>
              <a:rPr lang="cs-CZ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4000" b="1" dirty="0" err="1">
                <a:solidFill>
                  <a:schemeClr val="accent6">
                    <a:lumMod val="75000"/>
                  </a:schemeClr>
                </a:solidFill>
              </a:rPr>
              <a:t>Pico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CDFCF5D-A518-BB0B-2829-2B537901C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56" y="728700"/>
            <a:ext cx="8172400" cy="61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57242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DB5AD-659E-9337-88BC-5F7E701D1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39620D5-8D9B-FFCB-B893-91BDD9F09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53" y="0"/>
            <a:ext cx="87548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65336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67C3257-3B0D-A49E-0845-1D0EFBDD4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60" y="0"/>
            <a:ext cx="9369280" cy="6858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9AD63D0-9837-C4EE-2B63-8B594E0C6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536" y="3173958"/>
            <a:ext cx="3672408" cy="367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9269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0C6108F-077C-4256-E758-9E075C2F8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09" y="0"/>
            <a:ext cx="94625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92803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FAB1DF9-575B-D437-908F-B92D23811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393" y="0"/>
            <a:ext cx="8161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69439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8E427-6264-9231-8D1B-AB7F1E5CD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049BC8D-79E6-DF1B-D37F-282EDA014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933" y="0"/>
            <a:ext cx="8184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055489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7717432-8040-CF29-76DB-2FF0851EC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592" y="515580"/>
            <a:ext cx="7065586" cy="532859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1C89B70-048B-6382-9A00-AE3BCBD9AAFD}"/>
              </a:ext>
            </a:extLst>
          </p:cNvPr>
          <p:cNvSpPr txBox="1"/>
          <p:nvPr/>
        </p:nvSpPr>
        <p:spPr>
          <a:xfrm>
            <a:off x="2576736" y="5844172"/>
            <a:ext cx="49530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https://bastlirna.hwkitchen.cz/microbit-ve-vyuce-aneb-jak-a-s-cim-zacit/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69186970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9B9635CE-2A5D-4C04-BAA0-38433F3E9EBA}"/>
              </a:ext>
            </a:extLst>
          </p:cNvPr>
          <p:cNvSpPr txBox="1"/>
          <p:nvPr/>
        </p:nvSpPr>
        <p:spPr>
          <a:xfrm>
            <a:off x="560512" y="420484"/>
            <a:ext cx="8784976" cy="601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500" dirty="0"/>
              <a:t>Žijeme v době, kdy máme řešení nebo dokonce </a:t>
            </a:r>
            <a:r>
              <a:rPr lang="cs-CZ" sz="3500" b="1" dirty="0"/>
              <a:t>chytrou aplikaci skoro na všechno</a:t>
            </a:r>
            <a:r>
              <a:rPr lang="cs-CZ" sz="3500" dirty="0"/>
              <a:t>. To bohužel nepřináší nejlepší motivaci vytvářet a vynalézat nové věci! </a:t>
            </a:r>
          </a:p>
          <a:p>
            <a:r>
              <a:rPr lang="cs-CZ" sz="3500" dirty="0"/>
              <a:t>V HWKITCHEN se snažíme tuto skutečnost změnit a pomoct vrátit lidem jejich přirozenou kreativitu a představivost.</a:t>
            </a:r>
          </a:p>
          <a:p>
            <a:r>
              <a:rPr lang="cs-CZ" sz="3500" dirty="0"/>
              <a:t>Stavebnice micro:bit vám přinesou spoustu zábavy, ale naučíte se s nimi i </a:t>
            </a:r>
            <a:r>
              <a:rPr lang="cs-CZ" sz="3500" b="1" dirty="0"/>
              <a:t>základy programování a hlavně tvořit a realizovat nové věci</a:t>
            </a:r>
            <a:r>
              <a:rPr lang="cs-CZ" sz="3500" dirty="0"/>
              <a:t>, o kterých jste předtím třeba jen snili.</a:t>
            </a:r>
          </a:p>
        </p:txBody>
      </p:sp>
    </p:spTree>
    <p:extLst>
      <p:ext uri="{BB962C8B-B14F-4D97-AF65-F5344CB8AC3E}">
        <p14:creationId xmlns:p14="http://schemas.microsoft.com/office/powerpoint/2010/main" val="300257754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hlinkClick r:id="rId2"/>
            <a:extLst>
              <a:ext uri="{FF2B5EF4-FFF2-40B4-BE49-F238E27FC236}">
                <a16:creationId xmlns:a16="http://schemas.microsoft.com/office/drawing/2014/main" id="{668F4B47-B929-446F-89F5-58C7A3BF31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632" y="188640"/>
            <a:ext cx="6301794" cy="5093647"/>
          </a:xfrm>
          <a:prstGeom prst="rect">
            <a:avLst/>
          </a:prstGeom>
        </p:spPr>
      </p:pic>
      <p:sp>
        <p:nvSpPr>
          <p:cNvPr id="5" name="Zástupný symbol pro obsah 5">
            <a:extLst>
              <a:ext uri="{FF2B5EF4-FFF2-40B4-BE49-F238E27FC236}">
                <a16:creationId xmlns:a16="http://schemas.microsoft.com/office/drawing/2014/main" id="{D602051D-1144-473E-9E0F-8477B7B621CF}"/>
              </a:ext>
            </a:extLst>
          </p:cNvPr>
          <p:cNvSpPr txBox="1">
            <a:spLocks/>
          </p:cNvSpPr>
          <p:nvPr/>
        </p:nvSpPr>
        <p:spPr>
          <a:xfrm>
            <a:off x="161468" y="4332434"/>
            <a:ext cx="9583064" cy="2187624"/>
          </a:xfrm>
          <a:prstGeom prst="rect">
            <a:avLst/>
          </a:prstGeom>
        </p:spPr>
        <p:txBody>
          <a:bodyPr>
            <a:normAutofit/>
          </a:bodyPr>
          <a:lstStyle>
            <a:lvl1pPr marL="359189" indent="-359189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8244" indent="-299324" algn="l" defTabSz="95783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7298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6217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5136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4055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2975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1894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0813" indent="-239460" algn="l" defTabSz="9578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endParaRPr lang="cs-CZ" sz="7300" b="1" dirty="0"/>
          </a:p>
          <a:p>
            <a:pPr algn="ctr">
              <a:buFont typeface="Arial" pitchFamily="34" charset="0"/>
              <a:buNone/>
            </a:pPr>
            <a:r>
              <a:rPr lang="cs-CZ" sz="3600" b="1" dirty="0"/>
              <a:t>E-shop HWKITCHEN – váš parťák ve světě tvoření</a:t>
            </a:r>
          </a:p>
        </p:txBody>
      </p:sp>
    </p:spTree>
    <p:extLst>
      <p:ext uri="{BB962C8B-B14F-4D97-AF65-F5344CB8AC3E}">
        <p14:creationId xmlns:p14="http://schemas.microsoft.com/office/powerpoint/2010/main" val="78896221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031CF-E955-9F04-5C35-D5F32AA82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D73AE9D3-2870-51DC-5F1D-7CD792B52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480" y="260648"/>
            <a:ext cx="4896544" cy="1354162"/>
          </a:xfrm>
        </p:spPr>
        <p:txBody>
          <a:bodyPr>
            <a:noAutofit/>
          </a:bodyPr>
          <a:lstStyle/>
          <a:p>
            <a:r>
              <a:rPr lang="cs-CZ" sz="5700" b="1" dirty="0" err="1">
                <a:solidFill>
                  <a:schemeClr val="accent6">
                    <a:lumMod val="75000"/>
                  </a:schemeClr>
                </a:solidFill>
              </a:rPr>
              <a:t>Pico:ed</a:t>
            </a:r>
            <a:br>
              <a:rPr lang="cs-CZ" sz="57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cs-CZ" sz="2400" b="1" dirty="0">
                <a:solidFill>
                  <a:schemeClr val="accent6">
                    <a:lumMod val="75000"/>
                  </a:schemeClr>
                </a:solidFill>
              </a:rPr>
              <a:t>(RPI </a:t>
            </a:r>
            <a:r>
              <a:rPr lang="cs-CZ" sz="2400" b="1" dirty="0" err="1">
                <a:solidFill>
                  <a:schemeClr val="accent6">
                    <a:lumMod val="75000"/>
                  </a:schemeClr>
                </a:solidFill>
              </a:rPr>
              <a:t>Pico</a:t>
            </a:r>
            <a:r>
              <a:rPr lang="cs-CZ" sz="2400" b="1" dirty="0">
                <a:solidFill>
                  <a:schemeClr val="accent6">
                    <a:lumMod val="75000"/>
                  </a:schemeClr>
                </a:solidFill>
              </a:rPr>
              <a:t> kompatibilní s micro:bit)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3850A23-3FDB-3781-56A0-B5C7230FA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652" y="0"/>
            <a:ext cx="4114800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370FBC0-1870-85E5-D09D-401D465AD9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600" y="1844824"/>
            <a:ext cx="2451982" cy="184482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E57AA53-020A-5516-9471-F004FD18B9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351" y="3789040"/>
            <a:ext cx="3497154" cy="275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9218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2548</TotalTime>
  <Words>754</Words>
  <Application>Microsoft Office PowerPoint</Application>
  <PresentationFormat>A4 (210 × 297 mm)</PresentationFormat>
  <Paragraphs>110</Paragraphs>
  <Slides>87</Slides>
  <Notes>13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87</vt:i4>
      </vt:variant>
    </vt:vector>
  </HeadingPairs>
  <TitlesOfParts>
    <vt:vector size="93" baseType="lpstr">
      <vt:lpstr>Arial</vt:lpstr>
      <vt:lpstr>Calibri</vt:lpstr>
      <vt:lpstr>Lithos</vt:lpstr>
      <vt:lpstr>Roboto</vt:lpstr>
      <vt:lpstr>Wingdings</vt:lpstr>
      <vt:lpstr>Motiv sady Office</vt:lpstr>
      <vt:lpstr>Prezentace aplikace PowerPoint</vt:lpstr>
      <vt:lpstr>Co je to ten micro:bit?</vt:lpstr>
      <vt:lpstr>Proč zrovna micro:bit?</vt:lpstr>
      <vt:lpstr>Prezentace aplikace PowerPoint</vt:lpstr>
      <vt:lpstr>Výbava micro:bit?</vt:lpstr>
      <vt:lpstr>micro:bit vs Arduino</vt:lpstr>
      <vt:lpstr>micro:bit vs ESP32</vt:lpstr>
      <vt:lpstr>micro:bit vs Raspberry Pi Pico</vt:lpstr>
      <vt:lpstr>Pico:ed (RPI Pico kompatibilní s micro:bit)</vt:lpstr>
      <vt:lpstr>Prezentace aplikace PowerPoint</vt:lpstr>
      <vt:lpstr>Prezentace aplikace PowerPoint</vt:lpstr>
      <vt:lpstr>Prezentace aplikace PowerPoint</vt:lpstr>
      <vt:lpstr>Prezentace aplikace PowerPoint</vt:lpstr>
      <vt:lpstr>Micro:bit V2</vt:lpstr>
      <vt:lpstr>Funkční prvky micro:bit V2</vt:lpstr>
      <vt:lpstr>Zlacený konektor micro:bit</vt:lpstr>
      <vt:lpstr>Jak napájet micro:bit?</vt:lpstr>
      <vt:lpstr> Přes USB kabel z PC nebo notebooku</vt:lpstr>
      <vt:lpstr>2. Přes konektor JST na microbitu</vt:lpstr>
      <vt:lpstr>3. Přes pin hřebínkového konektoru (3V)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Oldrich Horacek</dc:creator>
  <cp:lastModifiedBy>Oldrich Horacek</cp:lastModifiedBy>
  <cp:revision>96</cp:revision>
  <dcterms:created xsi:type="dcterms:W3CDTF">2020-08-18T13:53:03Z</dcterms:created>
  <dcterms:modified xsi:type="dcterms:W3CDTF">2026-05-20T16:08:01Z</dcterms:modified>
</cp:coreProperties>
</file>